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23"/>
  </p:notesMasterIdLst>
  <p:handoutMasterIdLst>
    <p:handoutMasterId r:id="rId24"/>
  </p:handoutMasterIdLst>
  <p:sldIdLst>
    <p:sldId id="1748" r:id="rId8"/>
    <p:sldId id="1749" r:id="rId9"/>
    <p:sldId id="1750" r:id="rId10"/>
    <p:sldId id="1751" r:id="rId11"/>
    <p:sldId id="1752" r:id="rId12"/>
    <p:sldId id="1753" r:id="rId13"/>
    <p:sldId id="1754" r:id="rId14"/>
    <p:sldId id="1755" r:id="rId15"/>
    <p:sldId id="1756" r:id="rId16"/>
    <p:sldId id="1757" r:id="rId17"/>
    <p:sldId id="1758" r:id="rId18"/>
    <p:sldId id="1759" r:id="rId19"/>
    <p:sldId id="1760" r:id="rId20"/>
    <p:sldId id="1761" r:id="rId21"/>
    <p:sldId id="1767" r:id="rId22"/>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6" id="{82884CC8-64E1-4CFE-9ADB-320B37E0B1C6}">
          <p14:sldIdLst>
            <p14:sldId id="1748"/>
            <p14:sldId id="1749"/>
            <p14:sldId id="1750"/>
            <p14:sldId id="1751"/>
            <p14:sldId id="1752"/>
            <p14:sldId id="1753"/>
            <p14:sldId id="1754"/>
            <p14:sldId id="1755"/>
            <p14:sldId id="1756"/>
            <p14:sldId id="1757"/>
            <p14:sldId id="1758"/>
            <p14:sldId id="1759"/>
            <p14:sldId id="1760"/>
            <p14:sldId id="1761"/>
            <p14:sldId id="17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580FEA-7405-4CDA-A92F-EAC6D8AE1FBE}" v="25" dt="2021-01-22T15:40:43.4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1" autoAdjust="0"/>
    <p:restoredTop sz="95226" autoAdjust="0"/>
  </p:normalViewPr>
  <p:slideViewPr>
    <p:cSldViewPr snapToGrid="0">
      <p:cViewPr varScale="1">
        <p:scale>
          <a:sx n="72" d="100"/>
          <a:sy n="72" d="100"/>
        </p:scale>
        <p:origin x="43" y="115"/>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8/11/2021 12:31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8/11/2021 12:29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Data granularity is the detail that is represented within your data, meaning that the more granularity your data has, the greater the level of detail within your data.</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 granularity is an important topic for all data analysts, regardless of the Power BI tools that you are using. Defining the correct data granularity can have a big impact on the performance and usability of your Power BI reports and visuals.</a:t>
            </a:r>
          </a:p>
          <a:p>
            <a:endParaRPr lang="en-US" dirty="0"/>
          </a:p>
          <a:p>
            <a:r>
              <a:rPr lang="en-US" dirty="0"/>
              <a:t>Refrigerated Truck example. 1000’s of trucks sending current temperature, extensive data is generated. How can you change the granularity of the data to make the dataset more usable? </a:t>
            </a:r>
          </a:p>
          <a:p>
            <a:endParaRPr lang="en-US" dirty="0"/>
          </a:p>
          <a:p>
            <a:r>
              <a:rPr lang="en-US" b="1" dirty="0"/>
              <a:t>Change relationship granularity</a:t>
            </a:r>
            <a:endParaRPr lang="en-US" b="0" dirty="0"/>
          </a:p>
          <a:p>
            <a:r>
              <a:rPr lang="en-US" b="0" i="0" dirty="0">
                <a:effectLst/>
                <a:latin typeface="Segoe UI" panose="020B0502040204020203" pitchFamily="34" charset="0"/>
              </a:rPr>
              <a:t>Data granularity can also have an impact when you are building relationships between tables in Power BI.</a:t>
            </a:r>
          </a:p>
          <a:p>
            <a:endParaRPr lang="en-US" b="0" i="0" dirty="0">
              <a:effectLst/>
              <a:latin typeface="Segoe UI" panose="020B0502040204020203" pitchFamily="34" charset="0"/>
            </a:endParaRPr>
          </a:p>
          <a:p>
            <a:r>
              <a:rPr lang="en-US" b="0" i="0" dirty="0">
                <a:effectLst/>
                <a:latin typeface="Segoe UI" panose="020B0502040204020203" pitchFamily="34" charset="0"/>
              </a:rPr>
              <a:t>You have been asked to build a matrix of total sales and budget over time by using the Calendar, Sales, and Budget tables. You notice that the lowest level of time-based detail that the Sales table goes into is by day, for instance 5/1/2020, 6/7/2020, and 6/18/2020. The Budget table only goes to the monthly level, for instance, the budget data is 5/2020 and 6/2020.</a:t>
            </a:r>
          </a:p>
          <a:p>
            <a:endParaRPr lang="en-US" b="0" i="0" dirty="0">
              <a:effectLst/>
              <a:latin typeface="Segoe UI" panose="020B0502040204020203" pitchFamily="34" charset="0"/>
            </a:endParaRPr>
          </a:p>
          <a:p>
            <a:r>
              <a:rPr lang="en-US" b="0" i="0" dirty="0">
                <a:effectLst/>
                <a:latin typeface="Segoe UI" panose="020B0502040204020203" pitchFamily="34" charset="0"/>
              </a:rPr>
              <a:t>These tables have different granularities that need to be reconciled before you can build a relationship between tables, and a relationship between Budget and Calendar is missing.</a:t>
            </a:r>
            <a:endParaRPr lang="en-US" b="0" dirty="0"/>
          </a:p>
          <a:p>
            <a:endParaRPr lang="en-US" b="0" dirty="0"/>
          </a:p>
          <a:p>
            <a:r>
              <a:rPr lang="en-US" b="1" dirty="0"/>
              <a:t>How?</a:t>
            </a:r>
          </a:p>
          <a:p>
            <a:pPr marL="171450" indent="-171450">
              <a:buFont typeface="Arial" panose="020B0604020202020204" pitchFamily="34" charset="0"/>
              <a:buChar char="•"/>
            </a:pPr>
            <a:r>
              <a:rPr lang="en-US" b="0" i="0" dirty="0">
                <a:effectLst/>
                <a:latin typeface="Segoe UI" panose="020B0502040204020203" pitchFamily="34" charset="0"/>
              </a:rPr>
              <a:t>Transform the </a:t>
            </a:r>
            <a:r>
              <a:rPr lang="en-US" b="1" i="0" dirty="0">
                <a:effectLst/>
                <a:latin typeface="Segoe UI" panose="020B0502040204020203" pitchFamily="34" charset="0"/>
              </a:rPr>
              <a:t>Year</a:t>
            </a:r>
            <a:r>
              <a:rPr lang="en-US" b="0" i="0" dirty="0">
                <a:effectLst/>
                <a:latin typeface="Segoe UI" panose="020B0502040204020203" pitchFamily="34" charset="0"/>
              </a:rPr>
              <a:t> and </a:t>
            </a:r>
            <a:r>
              <a:rPr lang="en-US" b="1" i="0" dirty="0">
                <a:effectLst/>
                <a:latin typeface="Segoe UI" panose="020B0502040204020203" pitchFamily="34" charset="0"/>
              </a:rPr>
              <a:t>Month</a:t>
            </a:r>
            <a:r>
              <a:rPr lang="en-US" b="0" i="0" dirty="0">
                <a:effectLst/>
                <a:latin typeface="Segoe UI" panose="020B0502040204020203" pitchFamily="34" charset="0"/>
              </a:rPr>
              <a:t> columns in the Budget table (concatenate year and month), you can match the format of the </a:t>
            </a:r>
            <a:r>
              <a:rPr lang="en-US" b="1" i="0" dirty="0">
                <a:effectLst/>
                <a:latin typeface="Segoe UI" panose="020B0502040204020203" pitchFamily="34" charset="0"/>
              </a:rPr>
              <a:t>Date</a:t>
            </a:r>
            <a:r>
              <a:rPr lang="en-US" b="0" i="0" dirty="0">
                <a:effectLst/>
                <a:latin typeface="Segoe UI" panose="020B0502040204020203" pitchFamily="34" charset="0"/>
              </a:rPr>
              <a:t> column in the Calendar table.</a:t>
            </a:r>
          </a:p>
          <a:p>
            <a:pPr marL="171450" indent="-171450">
              <a:buFont typeface="Arial" panose="020B0604020202020204" pitchFamily="34" charset="0"/>
              <a:buChar char="•"/>
            </a:pPr>
            <a:r>
              <a:rPr lang="en-US" b="0" i="0" dirty="0">
                <a:effectLst/>
                <a:latin typeface="Segoe UI" panose="020B0502040204020203" pitchFamily="34" charset="0"/>
              </a:rPr>
              <a:t>Establish a relationship between the two tables.</a:t>
            </a:r>
          </a:p>
          <a:p>
            <a:pPr marL="171450" indent="-171450">
              <a:buFont typeface="Arial" panose="020B0604020202020204" pitchFamily="34" charset="0"/>
              <a:buChar char="•"/>
            </a:pPr>
            <a:r>
              <a:rPr lang="en-US" b="0" i="0" dirty="0">
                <a:effectLst/>
                <a:latin typeface="Segoe UI" panose="020B0502040204020203" pitchFamily="34" charset="0"/>
              </a:rPr>
              <a:t>Insert the column into the Budget table.</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By completing this task, you have ensured that the granularity is the same between your different tables.</a:t>
            </a:r>
            <a:endParaRPr lang="en-US" b="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DirectQuery is one way to get data into Power BI Desktop. The DirectQuery method involves connecting directly to data in its source repository from within Power BI Desktop. It is an alternative to importing data into Power BI Desktop.</a:t>
            </a:r>
          </a:p>
          <a:p>
            <a:pPr algn="l"/>
            <a:endParaRPr lang="en-US" b="0" i="0" dirty="0">
              <a:solidFill>
                <a:srgbClr val="D4D4D4"/>
              </a:solidFill>
              <a:effectLst/>
              <a:latin typeface="Segoe UI" panose="020B0502040204020203" pitchFamily="34" charset="0"/>
            </a:endParaRPr>
          </a:p>
          <a:p>
            <a:pPr algn="l"/>
            <a:r>
              <a:rPr lang="en-US" b="0" i="0" dirty="0">
                <a:effectLst/>
                <a:latin typeface="Segoe UI" panose="020B0502040204020203" pitchFamily="34" charset="0"/>
              </a:rPr>
              <a:t>When you use the DirectQuery method, the overall user experience depends heavily on the performance of the underlying data source. Slow query response times will lead to a negative user experience and, in the worst-case scenarios, queries might time out. Also, the number of users who are opening the reports at any one time will impact the load that is placed on the data source. For example, if your report has 20 visuals in it and 10 people are using the report, 200 queries or more will exist on the data source because each visual will issue one or more queries.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Unfortunately, the performance of your Power BI model will not only be impacted by the performance of the underlying data source, but also by other uncontrollable factors, such as:</a:t>
            </a:r>
          </a:p>
          <a:p>
            <a:pPr marL="171450" indent="-171450" algn="l">
              <a:buFont typeface="Arial" panose="020B0604020202020204" pitchFamily="34" charset="0"/>
              <a:buChar char="•"/>
            </a:pPr>
            <a:r>
              <a:rPr lang="en-US" b="0" i="0" dirty="0">
                <a:effectLst/>
                <a:latin typeface="Segoe UI" panose="020B0502040204020203" pitchFamily="34" charset="0"/>
              </a:rPr>
              <a:t>Network latency; faster networks return data quicker.</a:t>
            </a:r>
          </a:p>
          <a:p>
            <a:pPr marL="171450" indent="-171450" algn="l">
              <a:buFont typeface="Arial" panose="020B0604020202020204" pitchFamily="34" charset="0"/>
              <a:buChar char="•"/>
            </a:pPr>
            <a:r>
              <a:rPr lang="en-US" b="0" i="0" dirty="0">
                <a:effectLst/>
                <a:latin typeface="Segoe UI" panose="020B0502040204020203" pitchFamily="34" charset="0"/>
              </a:rPr>
              <a:t>The performance of the data source's server and how many other workloads are on that server. For example, consider the implications of a server refresh taking place while hundreds of people are using the same server for different reasons.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Therefore, using DirectQuery poses a risk to the quality of your model's performance. To optimize performance in this situation, you need to have control over, or access to, the source database.</a:t>
            </a:r>
          </a:p>
          <a:p>
            <a:pPr algn="l"/>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It is best practice to import data into Power BI Desktop, but your organization might need to use the DirectQuery data connectivity mode.</a:t>
            </a:r>
          </a:p>
          <a:p>
            <a:pPr algn="l"/>
            <a:endParaRPr lang="en-US" b="0" i="0" dirty="0">
              <a:solidFill>
                <a:srgbClr val="D4D4D4"/>
              </a:solidFill>
              <a:effectLst/>
              <a:latin typeface="Segoe UI" panose="020B0502040204020203" pitchFamily="34" charset="0"/>
            </a:endParaRPr>
          </a:p>
          <a:p>
            <a:pPr algn="l"/>
            <a:r>
              <a:rPr lang="en-US" b="0" i="0" dirty="0">
                <a:effectLst/>
                <a:latin typeface="Segoe UI" panose="020B0502040204020203" pitchFamily="34" charset="0"/>
              </a:rPr>
              <a:t>If your organization needs to use DirectQuery, you should clearly understand its behavior within Power BI Desktop and be aware of its limitations. You will then be in a good position to take action to optimize the DirectQuery model as much as possible.</a:t>
            </a:r>
            <a:endParaRPr lang="en-US" b="0" i="0" dirty="0">
              <a:solidFill>
                <a:srgbClr val="D4D4D4"/>
              </a:solidFill>
              <a:effectLst/>
              <a:latin typeface="Segoe UI" panose="020B0502040204020203" pitchFamily="34" charset="0"/>
            </a:endParaRPr>
          </a:p>
          <a:p>
            <a:pPr algn="l"/>
            <a:endParaRPr lang="en-US" b="0" i="0" dirty="0">
              <a:solidFill>
                <a:srgbClr val="D4D4D4"/>
              </a:solidFill>
              <a:effectLst/>
              <a:latin typeface="-apple-system"/>
            </a:endParaRPr>
          </a:p>
          <a:p>
            <a:pPr algn="l"/>
            <a:r>
              <a:rPr lang="en-US" b="0" i="0" dirty="0">
                <a:effectLst/>
                <a:latin typeface="Segoe UI" panose="020B0502040204020203" pitchFamily="34" charset="0"/>
              </a:rPr>
              <a:t>When you use DirectQuery to connect to data in Power BI Desktop, that connection behaves in the following way:</a:t>
            </a:r>
          </a:p>
          <a:p>
            <a:pPr marL="171450" indent="-171450" algn="l">
              <a:buFont typeface="Arial" panose="020B0604020202020204" pitchFamily="34" charset="0"/>
              <a:buChar char="•"/>
            </a:pPr>
            <a:r>
              <a:rPr lang="en-US" b="0" i="0" dirty="0">
                <a:effectLst/>
                <a:latin typeface="Segoe UI" panose="020B0502040204020203" pitchFamily="34" charset="0"/>
              </a:rPr>
              <a:t>When you initially use the </a:t>
            </a:r>
            <a:r>
              <a:rPr lang="en-US" b="1" i="0" dirty="0">
                <a:effectLst/>
                <a:latin typeface="Segoe UI" panose="020B0502040204020203" pitchFamily="34" charset="0"/>
              </a:rPr>
              <a:t>Get Data</a:t>
            </a:r>
            <a:r>
              <a:rPr lang="en-US" b="0" i="0" dirty="0">
                <a:effectLst/>
                <a:latin typeface="Segoe UI" panose="020B0502040204020203" pitchFamily="34" charset="0"/>
              </a:rPr>
              <a:t> feature in Power BI Desktop, you will select the source. If you connect to a relational source, you can select a set of tables and each one will define a query that logically returns a set of data. If you select a multidimensional source, such as SAP BW, you can only select the source.</a:t>
            </a:r>
          </a:p>
          <a:p>
            <a:pPr marL="171450" indent="-171450" algn="l">
              <a:buFont typeface="Arial" panose="020B0604020202020204" pitchFamily="34" charset="0"/>
              <a:buChar char="•"/>
            </a:pPr>
            <a:r>
              <a:rPr lang="en-US" b="0" i="0" dirty="0">
                <a:effectLst/>
                <a:latin typeface="Segoe UI" panose="020B0502040204020203" pitchFamily="34" charset="0"/>
              </a:rPr>
              <a:t>When you load the data, no data is imported into the Power BI Desktop, only the schema is loaded. When you build a visual within Power BI Desktop, queries are sent to the underlying source to retrieve the necessary data. The time it takes to refresh the visual depends on the performance of the underlying data source.</a:t>
            </a:r>
          </a:p>
          <a:p>
            <a:pPr marL="171450" indent="-171450" algn="l">
              <a:buFont typeface="Arial" panose="020B0604020202020204" pitchFamily="34" charset="0"/>
              <a:buChar char="•"/>
            </a:pPr>
            <a:r>
              <a:rPr lang="en-US" b="0" i="0" dirty="0">
                <a:effectLst/>
                <a:latin typeface="Segoe UI" panose="020B0502040204020203" pitchFamily="34" charset="0"/>
              </a:rPr>
              <a:t>If changes are made to the underlying data, they won't be immediately reflected in the existing visuals in Power BI due to caching. You need to carry out a refresh to see those changes. The necessary queries are resent for each visual, and the visuals are updated accordingly.</a:t>
            </a:r>
          </a:p>
          <a:p>
            <a:pPr marL="171450" indent="-171450" algn="l">
              <a:buFont typeface="Arial" panose="020B0604020202020204" pitchFamily="34" charset="0"/>
              <a:buChar char="•"/>
            </a:pPr>
            <a:r>
              <a:rPr lang="en-US" b="0" i="0" dirty="0">
                <a:effectLst/>
                <a:latin typeface="Segoe UI" panose="020B0502040204020203" pitchFamily="34" charset="0"/>
              </a:rPr>
              <a:t>When you publish the report to the Power BI service, it will result in a dataset in Power BI service, the same as for import. However, no data is included with that dataset.</a:t>
            </a:r>
          </a:p>
          <a:p>
            <a:pPr marL="171450" indent="-171450" algn="l">
              <a:buFont typeface="Arial" panose="020B0604020202020204" pitchFamily="34" charset="0"/>
              <a:buChar char="•"/>
            </a:pPr>
            <a:r>
              <a:rPr lang="en-US" b="0" i="0" dirty="0">
                <a:effectLst/>
                <a:latin typeface="Segoe UI" panose="020B0502040204020203" pitchFamily="34" charset="0"/>
              </a:rPr>
              <a:t>When you open an existing report in Power BI service, or build a new one, the underlying source is again queried to retrieve the necessary data. Depending on the location of the original source, you might have to configure an on-premises data gateway.</a:t>
            </a:r>
          </a:p>
          <a:p>
            <a:pPr marL="171450" indent="-171450" algn="l">
              <a:buFont typeface="Arial" panose="020B0604020202020204" pitchFamily="34" charset="0"/>
              <a:buChar char="•"/>
            </a:pPr>
            <a:r>
              <a:rPr lang="en-US" b="0" i="0" dirty="0">
                <a:effectLst/>
                <a:latin typeface="Segoe UI" panose="020B0502040204020203" pitchFamily="34" charset="0"/>
              </a:rPr>
              <a:t>You can pin visuals, or entire report pages, as dashboard tiles. The tiles are automatically refreshed on a schedule, for example, every hour. You can control the frequency of this refresh to meet your requirements. When you open a dashboard, the tiles reflect the data at the time of the last refresh and might not include the latest changes that are made to the underlying data source. You can always refresh an open dashboard to ensure that it's up-to-date.</a:t>
            </a:r>
          </a:p>
          <a:p>
            <a:pPr algn="l"/>
            <a:endParaRPr lang="en-US" b="0" i="0" dirty="0">
              <a:solidFill>
                <a:srgbClr val="D4D4D4"/>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examine the queries that are being sent to the underlying source and try to identify the reason for the poor query performance. You can then make changes in Power BI Desktop and the underlying data source to optimize overall performance.</a:t>
            </a:r>
          </a:p>
          <a:p>
            <a:endParaRPr lang="en-US" b="0" i="0" dirty="0">
              <a:effectLst/>
              <a:latin typeface="Segoe UI" panose="020B0502040204020203" pitchFamily="34" charset="0"/>
            </a:endParaRPr>
          </a:p>
          <a:p>
            <a:pPr marL="171450" indent="-171450">
              <a:buFont typeface="Arial" panose="020B0604020202020204" pitchFamily="34" charset="0"/>
              <a:buChar char="•"/>
            </a:pPr>
            <a:r>
              <a:rPr lang="en-US" b="1" dirty="0"/>
              <a:t>Optimize data in power bi desktop</a:t>
            </a:r>
            <a:r>
              <a:rPr lang="en-US" dirty="0"/>
              <a:t>: </a:t>
            </a:r>
            <a:r>
              <a:rPr lang="en-US" b="0" i="0" dirty="0">
                <a:effectLst/>
                <a:latin typeface="Segoe UI" panose="020B0502040204020203" pitchFamily="34" charset="0"/>
              </a:rPr>
              <a:t>When you have optimized the data source as much as possible, you can take further action within Power BI Desktop by using Performance analyzer, where you can isolate queries to validate query plans.</a:t>
            </a:r>
            <a:endParaRPr lang="en-US" dirty="0"/>
          </a:p>
          <a:p>
            <a:pPr marL="171450" indent="-171450">
              <a:buFont typeface="Arial" panose="020B0604020202020204" pitchFamily="34" charset="0"/>
              <a:buChar char="•"/>
            </a:pPr>
            <a:r>
              <a:rPr lang="en-US" b="1" dirty="0"/>
              <a:t>Optimize the underlying data source</a:t>
            </a:r>
            <a:r>
              <a:rPr lang="en-US" dirty="0"/>
              <a:t>: </a:t>
            </a:r>
            <a:r>
              <a:rPr lang="en-US" b="0" i="0" dirty="0">
                <a:effectLst/>
                <a:latin typeface="Segoe UI" panose="020B0502040204020203" pitchFamily="34" charset="0"/>
              </a:rPr>
              <a:t>Your next stop is the data source. You need to tune the source database as much as possible because anything you do to improve the performance of that source database will in turn improve Power BI DirectQuery. </a:t>
            </a:r>
            <a:endParaRPr lang="en-US" dirty="0"/>
          </a:p>
          <a:p>
            <a:pPr marL="171450" indent="-171450">
              <a:buFont typeface="Arial" panose="020B0604020202020204" pitchFamily="34" charset="0"/>
              <a:buChar char="•"/>
            </a:pPr>
            <a:r>
              <a:rPr lang="en-US" b="1" dirty="0"/>
              <a:t>Customize the Query reduction options</a:t>
            </a:r>
            <a:r>
              <a:rPr lang="en-US" dirty="0"/>
              <a:t>: </a:t>
            </a:r>
            <a:r>
              <a:rPr lang="en-US" b="0" i="0" dirty="0">
                <a:effectLst/>
                <a:latin typeface="Segoe UI" panose="020B0502040204020203" pitchFamily="34" charset="0"/>
              </a:rPr>
              <a:t>Power BI Desktop gives you the option to send fewer queries and to disable certain interactions that will result in a poor experience if the resulting queries take a long time to run. Applying these options prevents queries from continuously hitting the data source, which should improve performance.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lgn="l">
              <a:buFont typeface="Arial" panose="020B0604020202020204" pitchFamily="34" charset="0"/>
              <a:buChar char="•"/>
            </a:pPr>
            <a:r>
              <a:rPr lang="en-US" b="0" i="0" dirty="0">
                <a:solidFill>
                  <a:srgbClr val="D4D4D4"/>
                </a:solidFill>
                <a:effectLst/>
                <a:latin typeface="-apple-system"/>
              </a:rPr>
              <a:t>How to optimize the data model for performance</a:t>
            </a:r>
          </a:p>
          <a:p>
            <a:pPr marL="171450" indent="-171450" algn="l">
              <a:buFont typeface="Arial" panose="020B0604020202020204" pitchFamily="34" charset="0"/>
              <a:buChar char="•"/>
            </a:pPr>
            <a:r>
              <a:rPr lang="en-US" b="0" i="0" dirty="0">
                <a:solidFill>
                  <a:srgbClr val="D4D4D4"/>
                </a:solidFill>
                <a:effectLst/>
                <a:latin typeface="-apple-system"/>
              </a:rPr>
              <a:t>How to optimize DirectQuery models</a:t>
            </a:r>
          </a:p>
          <a:p>
            <a:pPr marL="171450" indent="-171450" algn="l">
              <a:buFont typeface="Arial" panose="020B0604020202020204" pitchFamily="34" charset="0"/>
              <a:buChar char="•"/>
            </a:pPr>
            <a:r>
              <a:rPr lang="en-US" b="0" i="0" dirty="0">
                <a:solidFill>
                  <a:srgbClr val="D4D4D4"/>
                </a:solidFill>
                <a:effectLst/>
                <a:latin typeface="-apple-system"/>
              </a:rPr>
              <a:t>How to create and Manage Aggregations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Optimize the data model for performance</a:t>
            </a:r>
          </a:p>
          <a:p>
            <a:pPr marL="171450" indent="-171450" algn="l">
              <a:buFont typeface="Arial" panose="020B0604020202020204" pitchFamily="34" charset="0"/>
              <a:buChar char="•"/>
            </a:pPr>
            <a:r>
              <a:rPr lang="en-US" b="0" i="0" dirty="0">
                <a:solidFill>
                  <a:srgbClr val="D4D4D4"/>
                </a:solidFill>
                <a:effectLst/>
                <a:latin typeface="-apple-system"/>
              </a:rPr>
              <a:t>Optimize DirectQuery models</a:t>
            </a:r>
          </a:p>
          <a:p>
            <a:pPr marL="171450" indent="-171450" algn="l">
              <a:buFont typeface="Arial" panose="020B0604020202020204" pitchFamily="34" charset="0"/>
              <a:buChar char="•"/>
            </a:pPr>
            <a:r>
              <a:rPr lang="en-US" b="0" i="0" dirty="0">
                <a:solidFill>
                  <a:srgbClr val="D4D4D4"/>
                </a:solidFill>
                <a:effectLst/>
                <a:latin typeface="-apple-system"/>
              </a:rPr>
              <a:t>Create and Manage Aggregations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Performance optimization, also known as performance tuning, involves making changes to the current state of the data model so that it runs more efficiently. Essentially, when your data model is optimized, it performs better.</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might find that your report runs well in test and development environments, but when deployed to production for broader consumption, performance issues arise. From a report user's perspective, poor performance is characterized by report pages that take longer to load and visuals taking more time to update. This poor performance results in a negative user experience.</a:t>
            </a:r>
          </a:p>
          <a:p>
            <a:endParaRPr lang="en-US" dirty="0"/>
          </a:p>
          <a:p>
            <a:r>
              <a:rPr lang="en-US" b="0" i="0" dirty="0">
                <a:effectLst/>
                <a:latin typeface="Segoe UI" panose="020B0502040204020203" pitchFamily="34" charset="0"/>
              </a:rPr>
              <a:t>As a data analyst, you will spend approximately 90 percent of your time working with your data, and nine times out of ten, poor performance is a direct result of a bad data model, bad Data Analysis Expressions (DAX), or the mix of the two. The process of designing a data model for performance can be tedious, and it is often underestimated.</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A smaller sized data model uses less resources (memory) and achieves faster data refresh, calculations, and rendering of visuals in reports. Therefore, the performance optimization process involves minimizing the size of the data model and making the most efficient use of the data in the model, which includes: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Ensuring that the correct data types are used.</a:t>
            </a:r>
          </a:p>
          <a:p>
            <a:pPr marL="171450" indent="-171450" algn="l">
              <a:buFont typeface="Arial" panose="020B0604020202020204" pitchFamily="34" charset="0"/>
              <a:buChar char="•"/>
            </a:pPr>
            <a:r>
              <a:rPr lang="en-US" b="0" i="0" dirty="0">
                <a:effectLst/>
                <a:latin typeface="Segoe UI" panose="020B0502040204020203" pitchFamily="34" charset="0"/>
              </a:rPr>
              <a:t>Deleting unnecessary columns and rows.</a:t>
            </a:r>
          </a:p>
          <a:p>
            <a:pPr marL="171450" indent="-171450" algn="l">
              <a:buFont typeface="Arial" panose="020B0604020202020204" pitchFamily="34" charset="0"/>
              <a:buChar char="•"/>
            </a:pPr>
            <a:r>
              <a:rPr lang="en-US" b="0" i="0" dirty="0">
                <a:effectLst/>
                <a:latin typeface="Segoe UI" panose="020B0502040204020203" pitchFamily="34" charset="0"/>
              </a:rPr>
              <a:t>Avoiding repeated values.</a:t>
            </a:r>
          </a:p>
          <a:p>
            <a:pPr marL="171450" indent="-171450" algn="l">
              <a:buFont typeface="Arial" panose="020B0604020202020204" pitchFamily="34" charset="0"/>
              <a:buChar char="•"/>
            </a:pPr>
            <a:r>
              <a:rPr lang="en-US" b="0" i="0" dirty="0">
                <a:effectLst/>
                <a:latin typeface="Segoe UI" panose="020B0502040204020203" pitchFamily="34" charset="0"/>
              </a:rPr>
              <a:t>Replacing numeric columns with measures.</a:t>
            </a:r>
          </a:p>
          <a:p>
            <a:pPr marL="171450" indent="-171450" algn="l">
              <a:buFont typeface="Arial" panose="020B0604020202020204" pitchFamily="34" charset="0"/>
              <a:buChar char="•"/>
            </a:pPr>
            <a:r>
              <a:rPr lang="en-US" b="0" i="0" dirty="0">
                <a:effectLst/>
                <a:latin typeface="Segoe UI" panose="020B0502040204020203" pitchFamily="34" charset="0"/>
              </a:rPr>
              <a:t>Reducing cardinalities.</a:t>
            </a:r>
          </a:p>
          <a:p>
            <a:pPr marL="171450" indent="-171450" algn="l">
              <a:buFont typeface="Arial" panose="020B0604020202020204" pitchFamily="34" charset="0"/>
              <a:buChar char="•"/>
            </a:pPr>
            <a:r>
              <a:rPr lang="en-US" b="0" i="0" dirty="0">
                <a:effectLst/>
                <a:latin typeface="Segoe UI" panose="020B0502040204020203" pitchFamily="34" charset="0"/>
              </a:rPr>
              <a:t>Analyzing model metadata.</a:t>
            </a:r>
          </a:p>
          <a:p>
            <a:pPr marL="171450" indent="-171450" algn="l">
              <a:buFont typeface="Arial" panose="020B0604020202020204" pitchFamily="34" charset="0"/>
              <a:buChar char="•"/>
            </a:pPr>
            <a:r>
              <a:rPr lang="en-US" b="0" i="0" dirty="0">
                <a:effectLst/>
                <a:latin typeface="Segoe UI" panose="020B0502040204020203" pitchFamily="34" charset="0"/>
              </a:rPr>
              <a:t>Summarizing data where possible.</a:t>
            </a:r>
          </a:p>
          <a:p>
            <a:endParaRPr lang="en-US" dirty="0"/>
          </a:p>
          <a:p>
            <a:r>
              <a:rPr lang="en-US" b="0" i="0" dirty="0">
                <a:effectLst/>
                <a:latin typeface="Segoe UI" panose="020B0502040204020203" pitchFamily="34" charset="0"/>
              </a:rPr>
              <a:t>In this module, you will be introduced to the steps, processes, and concepts that are necessary to optimize a data model for enterprise-level performance.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You can use variables in your DAX formulas to help you write less complex and more efficient calculations. Variables are underused by developers who are starting out in Power BI Desktop, but they are effective and you should use them by default when you are creating measures.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Some expressions involve the use of many nested functions and the reuse of expression logic. These expressions take a longer time to process and are difficult to read and, therefore, troubleshoot. If you use variables, you can save query processing time. This change is a step in the right direction toward optimizing the performance of a data model.</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use of variables in your data model provides the following advantages:</a:t>
            </a:r>
          </a:p>
          <a:p>
            <a:pPr marL="171450" indent="-171450" algn="l">
              <a:buFont typeface="Arial" panose="020B0604020202020204" pitchFamily="34" charset="0"/>
              <a:buChar char="•"/>
            </a:pPr>
            <a:r>
              <a:rPr lang="en-US" b="1" i="0" dirty="0">
                <a:effectLst/>
                <a:latin typeface="Segoe UI" panose="020B0502040204020203" pitchFamily="34" charset="0"/>
              </a:rPr>
              <a:t>Improved performance</a:t>
            </a:r>
            <a:r>
              <a:rPr lang="en-US" b="0" i="0" dirty="0">
                <a:effectLst/>
                <a:latin typeface="Segoe UI" panose="020B0502040204020203" pitchFamily="34" charset="0"/>
              </a:rPr>
              <a:t> - Variables can make measures more efficient because they remove the need for Power BI to evaluate the same expression multiple times. You can achieve the same results in a query in about half the original processing time.</a:t>
            </a:r>
          </a:p>
          <a:p>
            <a:pPr marL="171450" indent="-171450" algn="l">
              <a:buFont typeface="Arial" panose="020B0604020202020204" pitchFamily="34" charset="0"/>
              <a:buChar char="•"/>
            </a:pPr>
            <a:r>
              <a:rPr lang="en-US" b="1" i="0" dirty="0">
                <a:effectLst/>
                <a:latin typeface="Segoe UI" panose="020B0502040204020203" pitchFamily="34" charset="0"/>
              </a:rPr>
              <a:t>Improved readability</a:t>
            </a:r>
            <a:r>
              <a:rPr lang="en-US" b="0" i="0" dirty="0">
                <a:effectLst/>
                <a:latin typeface="Segoe UI" panose="020B0502040204020203" pitchFamily="34" charset="0"/>
              </a:rPr>
              <a:t> - Variables have short, self-describing names and are used in place of an ambiguous, multi-worded expression. You might find it easier to read and understand the formulas when variables are used.</a:t>
            </a:r>
          </a:p>
          <a:p>
            <a:pPr marL="171450" indent="-171450" algn="l">
              <a:buFont typeface="Arial" panose="020B0604020202020204" pitchFamily="34" charset="0"/>
              <a:buChar char="•"/>
            </a:pPr>
            <a:r>
              <a:rPr lang="en-US" b="1" i="0" dirty="0">
                <a:effectLst/>
                <a:latin typeface="Segoe UI" panose="020B0502040204020203" pitchFamily="34" charset="0"/>
              </a:rPr>
              <a:t>Simplified debugging</a:t>
            </a:r>
            <a:r>
              <a:rPr lang="en-US" b="0" i="0" dirty="0">
                <a:effectLst/>
                <a:latin typeface="Segoe UI" panose="020B0502040204020203" pitchFamily="34" charset="0"/>
              </a:rPr>
              <a:t> - You can use variables to debug a formula and test expressions, which can be helpful during troubleshooting.</a:t>
            </a:r>
          </a:p>
          <a:p>
            <a:pPr marL="171450" indent="-171450" algn="l">
              <a:buFont typeface="Arial" panose="020B0604020202020204" pitchFamily="34" charset="0"/>
              <a:buChar char="•"/>
            </a:pPr>
            <a:r>
              <a:rPr lang="en-US" b="1" i="0" dirty="0">
                <a:effectLst/>
                <a:latin typeface="Segoe UI" panose="020B0502040204020203" pitchFamily="34" charset="0"/>
              </a:rPr>
              <a:t>Reduced complexity</a:t>
            </a:r>
            <a:r>
              <a:rPr lang="en-US" b="0" i="0" dirty="0">
                <a:effectLst/>
                <a:latin typeface="Segoe UI" panose="020B0502040204020203" pitchFamily="34" charset="0"/>
              </a:rPr>
              <a:t> - Variables do not require the use of EARLIER or EARLIEST DAX functions, which are difficult to understand. These functions were required before variables were introduced, and were written in complex expressions that introduced new filter contexts. Now that you can use variables instead of those functions, you can write fewer complex formulas.</a:t>
            </a:r>
          </a:p>
          <a:p>
            <a:endParaRPr lang="en-US" dirty="0"/>
          </a:p>
          <a:p>
            <a:pPr algn="l"/>
            <a:r>
              <a:rPr lang="en-US" b="1" i="0" dirty="0">
                <a:effectLst/>
                <a:latin typeface="Segoe UI" panose="020B0502040204020203" pitchFamily="34" charset="0"/>
              </a:rPr>
              <a:t>Use variables to improve performance</a:t>
            </a:r>
          </a:p>
          <a:p>
            <a:pPr algn="l"/>
            <a:r>
              <a:rPr lang="en-US" b="0" i="0" dirty="0">
                <a:effectLst/>
                <a:latin typeface="Segoe UI" panose="020B0502040204020203" pitchFamily="34" charset="0"/>
              </a:rPr>
              <a:t>To illustrate how you can use a variable to make a measure more efficient, let’s take a look an expression that calculates “the same period last year”, but in two different ways. The first instance uses the normal DAX calculation method…</a:t>
            </a:r>
          </a:p>
          <a:p>
            <a:pPr algn="l"/>
            <a:endParaRPr lang="en-US" b="0" i="0" dirty="0">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&lt;CLICK&gt;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But the second one uses variables in the calculation.</a:t>
            </a:r>
          </a:p>
          <a:p>
            <a:endParaRPr lang="en-US" dirty="0"/>
          </a:p>
          <a:p>
            <a:endParaRPr lang="en-US" dirty="0"/>
          </a:p>
          <a:p>
            <a:pPr algn="l"/>
            <a:r>
              <a:rPr lang="en-US" b="1" i="0" dirty="0">
                <a:effectLst/>
                <a:latin typeface="Segoe UI" panose="020B0502040204020203" pitchFamily="34" charset="0"/>
              </a:rPr>
              <a:t>Use variables to improve readability</a:t>
            </a:r>
          </a:p>
          <a:p>
            <a:pPr algn="l"/>
            <a:r>
              <a:rPr lang="en-US" b="0" i="0" dirty="0">
                <a:effectLst/>
                <a:latin typeface="Segoe UI" panose="020B0502040204020203" pitchFamily="34" charset="0"/>
              </a:rPr>
              <a:t>In addition to improved performance, you might notice how the use of variables makes the code simpler to read.</a:t>
            </a:r>
          </a:p>
          <a:p>
            <a:endParaRPr lang="en-US" dirty="0"/>
          </a:p>
          <a:p>
            <a:pPr algn="l"/>
            <a:r>
              <a:rPr lang="en-US" b="1" i="0" dirty="0">
                <a:effectLst/>
                <a:latin typeface="Segoe UI" panose="020B0502040204020203" pitchFamily="34" charset="0"/>
              </a:rPr>
              <a:t>Use variables to troubleshoot multiple steps</a:t>
            </a:r>
          </a:p>
          <a:p>
            <a:pPr algn="l"/>
            <a:r>
              <a:rPr lang="en-US" b="0" i="0" dirty="0">
                <a:effectLst/>
                <a:latin typeface="Segoe UI" panose="020B0502040204020203" pitchFamily="34" charset="0"/>
              </a:rPr>
              <a:t>You can use variables to help you debug a formula and identify what the issue is. Variables help simplify the task of troubleshooting your DAX calculation by evaluating each variable separately and by recalling them after the RETURN expression.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If your data model has multiple tables, complex relationships, intricate calculations, multiple visuals, and redundant data, a potential exists for poor report performance. The poor performance of a report leads to a negative user experience.</a:t>
            </a:r>
          </a:p>
          <a:p>
            <a:endParaRPr lang="en-US" b="0" i="0" dirty="0">
              <a:effectLst/>
              <a:latin typeface="Segoe UI" panose="020B0502040204020203" pitchFamily="34" charset="0"/>
            </a:endParaRPr>
          </a:p>
          <a:p>
            <a:r>
              <a:rPr lang="en-US" b="0" i="0" dirty="0">
                <a:effectLst/>
                <a:latin typeface="Segoe UI" panose="020B0502040204020203" pitchFamily="34" charset="0"/>
              </a:rPr>
              <a:t>To optimize performance, you must first identify where the problem is coming from; in other words, find out which elements of your report and data model are causing the performance issues. Afterward, you can take action to resolve those issues and, therefore, improve performance.</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Identify report performance bottlenecks</a:t>
            </a:r>
          </a:p>
          <a:p>
            <a:pPr algn="l"/>
            <a:r>
              <a:rPr lang="en-US" b="0" i="0" dirty="0">
                <a:effectLst/>
                <a:latin typeface="Segoe UI" panose="020B0502040204020203" pitchFamily="34" charset="0"/>
              </a:rPr>
              <a:t>To achieve optimal performance in your reports, you need to create an efficient data model that has fast running queries and measures. When you have a good foundation, you can improve the model further by analyzing the query plans and dependencies and then making changes to further optimize performance.</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Analyze performance</a:t>
            </a:r>
          </a:p>
          <a:p>
            <a:pPr algn="l"/>
            <a:r>
              <a:rPr lang="en-US" b="0" i="0" dirty="0">
                <a:effectLst/>
                <a:latin typeface="Segoe UI" panose="020B0502040204020203" pitchFamily="34" charset="0"/>
              </a:rPr>
              <a:t>You can use Performance analyzer in Power BI Desktop to help you find out how each of your report elements are performing when users interact with them.</a:t>
            </a:r>
          </a:p>
          <a:p>
            <a:endParaRPr lang="en-US" b="0" i="0" dirty="0">
              <a:effectLst/>
              <a:latin typeface="Segoe UI" panose="020B0502040204020203" pitchFamily="34" charset="0"/>
            </a:endParaRPr>
          </a:p>
          <a:p>
            <a:r>
              <a:rPr lang="en-US" b="0" i="0" dirty="0">
                <a:effectLst/>
                <a:latin typeface="Segoe UI" panose="020B0502040204020203" pitchFamily="34" charset="0"/>
              </a:rPr>
              <a:t>To begin the analysis process, select </a:t>
            </a:r>
            <a:r>
              <a:rPr lang="en-US" b="1" i="0" dirty="0">
                <a:effectLst/>
                <a:latin typeface="Segoe UI" panose="020B0502040204020203" pitchFamily="34" charset="0"/>
              </a:rPr>
              <a:t>Start recording</a:t>
            </a:r>
            <a:r>
              <a:rPr lang="en-US" b="0" i="0" dirty="0">
                <a:effectLst/>
                <a:latin typeface="Segoe UI" panose="020B0502040204020203" pitchFamily="34" charset="0"/>
              </a:rPr>
              <a:t>, select the page of the report that you want to analyze, and interact with the elements of the report that you want to measure. You will see the results of your interactions display in the </a:t>
            </a:r>
            <a:r>
              <a:rPr lang="en-US" b="1" i="0" dirty="0">
                <a:effectLst/>
                <a:latin typeface="Segoe UI" panose="020B0502040204020203" pitchFamily="34" charset="0"/>
              </a:rPr>
              <a:t>Performance analyzer</a:t>
            </a:r>
            <a:r>
              <a:rPr lang="en-US" b="0" i="0" dirty="0">
                <a:effectLst/>
                <a:latin typeface="Segoe UI" panose="020B0502040204020203" pitchFamily="34" charset="0"/>
              </a:rPr>
              <a:t> pane as you work. When you are finished, select the </a:t>
            </a:r>
            <a:r>
              <a:rPr lang="en-US" b="1" i="0" dirty="0">
                <a:effectLst/>
                <a:latin typeface="Segoe UI" panose="020B0502040204020203" pitchFamily="34" charset="0"/>
              </a:rPr>
              <a:t>Stop</a:t>
            </a:r>
            <a:r>
              <a:rPr lang="en-US" b="0" i="0" dirty="0">
                <a:effectLst/>
                <a:latin typeface="Segoe UI" panose="020B0502040204020203" pitchFamily="34" charset="0"/>
              </a:rPr>
              <a:t> button.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review the results of your performance test in the </a:t>
            </a:r>
            <a:r>
              <a:rPr lang="en-US" b="1" i="0" dirty="0">
                <a:effectLst/>
                <a:latin typeface="Segoe UI" panose="020B0502040204020203" pitchFamily="34" charset="0"/>
              </a:rPr>
              <a:t>Performance analyzer</a:t>
            </a:r>
            <a:r>
              <a:rPr lang="en-US" b="0" i="0" dirty="0">
                <a:effectLst/>
                <a:latin typeface="Segoe UI" panose="020B0502040204020203" pitchFamily="34" charset="0"/>
              </a:rPr>
              <a:t> pane. To review the tasks in order of duration, longest to shortest, right-click the </a:t>
            </a:r>
            <a:r>
              <a:rPr lang="en-US" b="1" i="0" dirty="0">
                <a:effectLst/>
                <a:latin typeface="Segoe UI" panose="020B0502040204020203" pitchFamily="34" charset="0"/>
              </a:rPr>
              <a:t>Sort</a:t>
            </a:r>
            <a:r>
              <a:rPr lang="en-US" b="0" i="0" dirty="0">
                <a:effectLst/>
                <a:latin typeface="Segoe UI" panose="020B0502040204020203" pitchFamily="34" charset="0"/>
              </a:rPr>
              <a:t> icon next to the </a:t>
            </a:r>
            <a:r>
              <a:rPr lang="en-US" b="1" i="0" dirty="0">
                <a:effectLst/>
                <a:latin typeface="Segoe UI" panose="020B0502040204020203" pitchFamily="34" charset="0"/>
              </a:rPr>
              <a:t>Duration (ms)</a:t>
            </a:r>
            <a:r>
              <a:rPr lang="en-US" b="0" i="0" dirty="0">
                <a:effectLst/>
                <a:latin typeface="Segoe UI" panose="020B0502040204020203" pitchFamily="34" charset="0"/>
              </a:rPr>
              <a:t> column header, and then select </a:t>
            </a:r>
            <a:r>
              <a:rPr lang="en-US" b="1" i="0" dirty="0">
                <a:effectLst/>
                <a:latin typeface="Segoe UI" panose="020B0502040204020203" pitchFamily="34" charset="0"/>
              </a:rPr>
              <a:t>Total time</a:t>
            </a:r>
            <a:r>
              <a:rPr lang="en-US" b="0" i="0" dirty="0">
                <a:effectLst/>
                <a:latin typeface="Segoe UI" panose="020B0502040204020203" pitchFamily="34" charset="0"/>
              </a:rPr>
              <a:t> in </a:t>
            </a:r>
            <a:r>
              <a:rPr lang="en-US" b="1" i="0" dirty="0">
                <a:effectLst/>
                <a:latin typeface="Segoe UI" panose="020B0502040204020203" pitchFamily="34" charset="0"/>
              </a:rPr>
              <a:t>Descending</a:t>
            </a:r>
            <a:r>
              <a:rPr lang="en-US" b="0" i="0" dirty="0">
                <a:effectLst/>
                <a:latin typeface="Segoe UI" panose="020B0502040204020203" pitchFamily="34" charset="0"/>
              </a:rPr>
              <a:t> order.</a:t>
            </a:r>
          </a:p>
          <a:p>
            <a:endParaRPr lang="en-US" b="0" i="0" dirty="0">
              <a:solidFill>
                <a:srgbClr val="D4D4D4"/>
              </a:solidFill>
              <a:effectLst/>
              <a:latin typeface="Segoe UI" panose="020B0502040204020203" pitchFamily="34" charset="0"/>
            </a:endParaRPr>
          </a:p>
          <a:p>
            <a:pPr algn="l"/>
            <a:r>
              <a:rPr lang="en-US" b="0" i="0" dirty="0">
                <a:effectLst/>
                <a:latin typeface="Segoe UI" panose="020B0502040204020203" pitchFamily="34" charset="0"/>
              </a:rPr>
              <a:t>The log information for each visual shows how much time it took (duration) to complete the following categories of tasks:</a:t>
            </a:r>
          </a:p>
          <a:p>
            <a:pPr marL="171450" indent="-171450" algn="l">
              <a:buFont typeface="Arial" panose="020B0604020202020204" pitchFamily="34" charset="0"/>
              <a:buChar char="•"/>
            </a:pPr>
            <a:r>
              <a:rPr lang="en-US" b="1" i="0" dirty="0">
                <a:effectLst/>
                <a:latin typeface="Segoe UI" panose="020B0502040204020203" pitchFamily="34" charset="0"/>
              </a:rPr>
              <a:t>DAX query</a:t>
            </a:r>
            <a:r>
              <a:rPr lang="en-US" b="0" i="0" dirty="0">
                <a:effectLst/>
                <a:latin typeface="Segoe UI" panose="020B0502040204020203" pitchFamily="34" charset="0"/>
              </a:rPr>
              <a:t> - The time it took for the visual to send the query, along with the time it took Analysis Services to return the results.</a:t>
            </a:r>
          </a:p>
          <a:p>
            <a:pPr marL="171450" indent="-171450" algn="l">
              <a:buFont typeface="Arial" panose="020B0604020202020204" pitchFamily="34" charset="0"/>
              <a:buChar char="•"/>
            </a:pPr>
            <a:r>
              <a:rPr lang="en-US" b="1" i="0" dirty="0">
                <a:effectLst/>
                <a:latin typeface="Segoe UI" panose="020B0502040204020203" pitchFamily="34" charset="0"/>
              </a:rPr>
              <a:t>Visual display</a:t>
            </a:r>
            <a:r>
              <a:rPr lang="en-US" b="0" i="0" dirty="0">
                <a:effectLst/>
                <a:latin typeface="Segoe UI" panose="020B0502040204020203" pitchFamily="34" charset="0"/>
              </a:rPr>
              <a:t> - The time it took for the visual to render on the screen, including the time required to retrieve web images or geocoding.</a:t>
            </a:r>
          </a:p>
          <a:p>
            <a:pPr marL="171450" indent="-171450" algn="l">
              <a:buFont typeface="Arial" panose="020B0604020202020204" pitchFamily="34" charset="0"/>
              <a:buChar char="•"/>
            </a:pPr>
            <a:r>
              <a:rPr lang="en-US" b="1" i="0" dirty="0">
                <a:effectLst/>
                <a:latin typeface="Segoe UI" panose="020B0502040204020203" pitchFamily="34" charset="0"/>
              </a:rPr>
              <a:t>Other</a:t>
            </a:r>
            <a:r>
              <a:rPr lang="en-US" b="0" i="0" dirty="0">
                <a:effectLst/>
                <a:latin typeface="Segoe UI" panose="020B0502040204020203" pitchFamily="34" charset="0"/>
              </a:rPr>
              <a:t> - The time it took the visual to prepare queries, wait for other visuals to complete, or perform other background processing tasks. If this category displays a long duration, the only real way to reduce this duration is to optimize DAX queries for other visuals, or reduce the number of visuals in the report.</a:t>
            </a:r>
          </a:p>
          <a:p>
            <a:endParaRPr lang="en-US" b="0" i="0" dirty="0">
              <a:solidFill>
                <a:srgbClr val="D4D4D4"/>
              </a:solidFill>
              <a:effectLst/>
              <a:latin typeface="Segoe UI" panose="020B0502040204020203" pitchFamily="34" charset="0"/>
            </a:endParaRPr>
          </a:p>
          <a:p>
            <a:r>
              <a:rPr lang="en-US" b="0" i="0" dirty="0">
                <a:effectLst/>
                <a:latin typeface="Segoe UI" panose="020B0502040204020203" pitchFamily="34" charset="0"/>
              </a:rPr>
              <a:t>The results of the analysis test help you to understand the behavior of your data model and identify the elements that you need to optimize. You can compare the duration of each element in the report and identify the elements that have a long duration. You should focus on those elements and investigate why it takes them so long to load on the report page.</a:t>
            </a:r>
            <a:endParaRPr lang="en-US" b="0" i="0" dirty="0">
              <a:solidFill>
                <a:srgbClr val="D4D4D4"/>
              </a:solidFill>
              <a:effectLst/>
              <a:latin typeface="Segoe UI" panose="020B0502040204020203" pitchFamily="34" charset="0"/>
            </a:endParaRPr>
          </a:p>
          <a:p>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Metadata</a:t>
            </a:r>
          </a:p>
          <a:p>
            <a:pPr algn="l"/>
            <a:r>
              <a:rPr lang="en-US" b="0" i="0" dirty="0">
                <a:effectLst/>
                <a:latin typeface="Segoe UI" panose="020B0502040204020203" pitchFamily="34" charset="0"/>
              </a:rPr>
              <a:t>Metadata is information about other data. Power BI metadata contains information on your data model, such as the name, data type and format of each of the columns, the schema of the database, the report design, when the file was last modified, the data refresh rates, and much more.</a:t>
            </a:r>
          </a:p>
          <a:p>
            <a:endParaRPr lang="en-US" b="0" i="0" dirty="0">
              <a:solidFill>
                <a:srgbClr val="D4D4D4"/>
              </a:solidFill>
              <a:effectLst/>
              <a:latin typeface="Segoe UI" panose="020B0502040204020203" pitchFamily="34" charset="0"/>
            </a:endParaRPr>
          </a:p>
          <a:p>
            <a:r>
              <a:rPr lang="en-US" b="0" i="0" dirty="0">
                <a:effectLst/>
                <a:latin typeface="Segoe UI" panose="020B0502040204020203" pitchFamily="34" charset="0"/>
              </a:rPr>
              <a:t>You can use Power Query Editor in Power BI Desktop to examine the columns, rows, and values of the raw data. You can then use the available tools, such as those highlighted in the following screenshot, to make the necessary changes.</a:t>
            </a:r>
            <a:endParaRPr lang="en-US" b="0" i="0" dirty="0">
              <a:solidFill>
                <a:srgbClr val="D4D4D4"/>
              </a:solidFill>
              <a:effectLst/>
              <a:latin typeface="Segoe UI" panose="020B0502040204020203" pitchFamily="34" charset="0"/>
            </a:endParaRPr>
          </a:p>
          <a:p>
            <a:endParaRPr lang="en-US" b="0" i="0" dirty="0">
              <a:solidFill>
                <a:srgbClr val="D4D4D4"/>
              </a:solidFill>
              <a:effectLst/>
              <a:latin typeface="Segoe UI" panose="020B0502040204020203" pitchFamily="34" charset="0"/>
            </a:endParaRPr>
          </a:p>
          <a:p>
            <a:endParaRPr lang="en-US" b="0" i="0" dirty="0">
              <a:solidFill>
                <a:srgbClr val="D4D4D4"/>
              </a:solidFill>
              <a:effectLst/>
              <a:latin typeface="Segoe UI" panose="020B0502040204020203" pitchFamily="34" charset="0"/>
            </a:endParaRPr>
          </a:p>
          <a:p>
            <a:endParaRPr lang="en-US" b="0" i="0" dirty="0">
              <a:solidFill>
                <a:srgbClr val="D4D4D4"/>
              </a:solidFill>
              <a:effectLst/>
              <a:latin typeface="Segoe UI" panose="020B0502040204020203" pitchFamily="34" charset="0"/>
            </a:endParaRPr>
          </a:p>
          <a:p>
            <a:endParaRPr lang="en-US" b="0" i="0" dirty="0">
              <a:solidFill>
                <a:srgbClr val="D4D4D4"/>
              </a:solidFill>
              <a:effectLst/>
              <a:latin typeface="Segoe UI" panose="020B0502040204020203" pitchFamily="34" charset="0"/>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When you examine the results in the </a:t>
            </a:r>
            <a:r>
              <a:rPr lang="en-US" b="1" i="0" dirty="0">
                <a:effectLst/>
                <a:latin typeface="Segoe UI" panose="020B0502040204020203" pitchFamily="34" charset="0"/>
              </a:rPr>
              <a:t>Performance analyzer</a:t>
            </a:r>
            <a:r>
              <a:rPr lang="en-US" b="0" i="0" dirty="0">
                <a:effectLst/>
                <a:latin typeface="Segoe UI" panose="020B0502040204020203" pitchFamily="34" charset="0"/>
              </a:rPr>
              <a:t> pane, you can see how long it took the Power BI Desktop engine to evaluate each query (in milliseconds). A good starting point is any DAX query that is taking longer than 120 milliseconds. In this example, you identify one particular query that has a large duration time.</a:t>
            </a:r>
          </a:p>
          <a:p>
            <a:endParaRPr lang="en-US" b="0" i="0" dirty="0">
              <a:effectLst/>
              <a:latin typeface="Segoe UI" panose="020B0502040204020203" pitchFamily="34" charset="0"/>
            </a:endParaRPr>
          </a:p>
          <a:p>
            <a:r>
              <a:rPr lang="en-US" b="1" i="0" dirty="0">
                <a:effectLst/>
                <a:latin typeface="Segoe UI" panose="020B0502040204020203" pitchFamily="34" charset="0"/>
              </a:rPr>
              <a:t>Performance analyzer</a:t>
            </a:r>
            <a:r>
              <a:rPr lang="en-US" b="0" i="0" dirty="0">
                <a:effectLst/>
                <a:latin typeface="Segoe UI" panose="020B0502040204020203" pitchFamily="34" charset="0"/>
              </a:rPr>
              <a:t> highlights potential issues but does not tell you what needs to be done to improve them. You might want to conduct further investigation into why this measure takes so long to process. You can use DAX Studio to investigate your queries in more detail.</a:t>
            </a:r>
          </a:p>
          <a:p>
            <a:endParaRPr lang="en-US" b="0" i="0" dirty="0">
              <a:effectLst/>
              <a:latin typeface="Segoe UI" panose="020B0502040204020203" pitchFamily="34" charset="0"/>
            </a:endParaRPr>
          </a:p>
          <a:p>
            <a:r>
              <a:rPr lang="en-US" b="0" i="0" dirty="0">
                <a:effectLst/>
                <a:latin typeface="Segoe UI" panose="020B0502040204020203" pitchFamily="34" charset="0"/>
              </a:rPr>
              <a:t>In this example, you are trying to count the total number of products with order quantities greater than or equal to five.</a:t>
            </a:r>
          </a:p>
          <a:p>
            <a:endParaRPr lang="en-US" b="0" i="0" dirty="0">
              <a:effectLst/>
              <a:latin typeface="Segoe UI" panose="020B0502040204020203" pitchFamily="34" charset="0"/>
            </a:endParaRPr>
          </a:p>
          <a:p>
            <a:r>
              <a:rPr lang="en-US" b="0" i="0" dirty="0">
                <a:effectLst/>
                <a:latin typeface="Segoe UI" panose="020B0502040204020203" pitchFamily="34" charset="0"/>
              </a:rPr>
              <a:t>After analyzing the query, you can use your own knowledge and experience to identify where the performance issues are. In the following example, after some debugging, you replace the FILTER function with the KEEPFILTER function. </a:t>
            </a:r>
          </a:p>
          <a:p>
            <a:endParaRPr lang="en-US" b="0" i="0" dirty="0">
              <a:effectLst/>
              <a:latin typeface="Segoe UI" panose="020B0502040204020203" pitchFamily="34" charset="0"/>
            </a:endParaRPr>
          </a:p>
          <a:p>
            <a:r>
              <a:rPr lang="en-US" b="1" i="0" dirty="0">
                <a:effectLst/>
                <a:latin typeface="Segoe UI" panose="020B0502040204020203" pitchFamily="34" charset="0"/>
              </a:rPr>
              <a:t>&lt;CLICK&gt;</a:t>
            </a:r>
          </a:p>
          <a:p>
            <a:endParaRPr lang="en-US" b="0" i="0" dirty="0">
              <a:effectLst/>
              <a:latin typeface="Segoe UI" panose="020B0502040204020203" pitchFamily="34" charset="0"/>
            </a:endParaRPr>
          </a:p>
          <a:p>
            <a:r>
              <a:rPr lang="en-US" b="0" i="0" dirty="0">
                <a:effectLst/>
                <a:latin typeface="Segoe UI" panose="020B0502040204020203" pitchFamily="34" charset="0"/>
              </a:rPr>
              <a:t>When the test was run again in </a:t>
            </a:r>
            <a:r>
              <a:rPr lang="en-US" b="1" i="0" dirty="0">
                <a:effectLst/>
                <a:latin typeface="Segoe UI" panose="020B0502040204020203" pitchFamily="34" charset="0"/>
              </a:rPr>
              <a:t>Performance analyzer</a:t>
            </a:r>
            <a:r>
              <a:rPr lang="en-US" b="0" i="0" dirty="0">
                <a:effectLst/>
                <a:latin typeface="Segoe UI" panose="020B0502040204020203" pitchFamily="34" charset="0"/>
              </a:rPr>
              <a:t>, the duration was shorter as a result of the KEEPFILTER function.</a:t>
            </a:r>
          </a:p>
          <a:p>
            <a:endParaRPr lang="en-US" b="0" i="0" dirty="0">
              <a:effectLst/>
              <a:latin typeface="Segoe UI" panose="020B0502040204020203" pitchFamily="34" charset="0"/>
            </a:endParaRPr>
          </a:p>
          <a:p>
            <a:r>
              <a:rPr lang="en-US" b="0" i="0" dirty="0">
                <a:effectLst/>
                <a:latin typeface="Segoe UI" panose="020B0502040204020203" pitchFamily="34" charset="0"/>
              </a:rPr>
              <a:t>In this case, you can replace the FILTER function with the KEEPFILTER function to significantly reduce the evaluation duration time for this query. When you make this change, to check whether the duration time has improved or not, clear the data cache and then rerun the </a:t>
            </a:r>
            <a:r>
              <a:rPr lang="en-US" b="1" i="0" dirty="0">
                <a:effectLst/>
                <a:latin typeface="Segoe UI" panose="020B0502040204020203" pitchFamily="34" charset="0"/>
              </a:rPr>
              <a:t>Performance analyzer</a:t>
            </a:r>
            <a:r>
              <a:rPr lang="en-US" b="0" i="0" dirty="0">
                <a:effectLst/>
                <a:latin typeface="Segoe UI" panose="020B0502040204020203" pitchFamily="34" charset="0"/>
              </a:rPr>
              <a:t> process.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egoe UI" panose="020B0502040204020203" pitchFamily="34" charset="0"/>
              </a:rPr>
              <a:t>Reduce Cardinality</a:t>
            </a:r>
          </a:p>
          <a:p>
            <a:pPr algn="l"/>
            <a:r>
              <a:rPr lang="en-US" b="0" i="0" dirty="0">
                <a:effectLst/>
                <a:latin typeface="Segoe UI" panose="020B0502040204020203" pitchFamily="34" charset="0"/>
              </a:rPr>
              <a:t>Cardinality is a term that is used to describe the uniqueness of the values in a column. Cardinality is also used in the context of the relationships between two tables, where it describes the direction of the relationship.</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Identify cardinality levels in columns</a:t>
            </a:r>
          </a:p>
          <a:p>
            <a:pPr algn="l"/>
            <a:r>
              <a:rPr lang="en-US" b="0" i="0" dirty="0">
                <a:effectLst/>
                <a:latin typeface="Segoe UI" panose="020B0502040204020203" pitchFamily="34" charset="0"/>
              </a:rPr>
              <a:t>Previously, when you used Power Query Editor to analyze the metadata, the </a:t>
            </a:r>
            <a:r>
              <a:rPr lang="en-US" b="1" i="0" dirty="0">
                <a:effectLst/>
                <a:latin typeface="Segoe UI" panose="020B0502040204020203" pitchFamily="34" charset="0"/>
              </a:rPr>
              <a:t>Column distribution</a:t>
            </a:r>
            <a:r>
              <a:rPr lang="en-US" b="0" i="0" dirty="0">
                <a:effectLst/>
                <a:latin typeface="Segoe UI" panose="020B0502040204020203" pitchFamily="34" charset="0"/>
              </a:rPr>
              <a:t> option on the </a:t>
            </a:r>
            <a:r>
              <a:rPr lang="en-US" b="1" i="0" dirty="0">
                <a:effectLst/>
                <a:latin typeface="Segoe UI" panose="020B0502040204020203" pitchFamily="34" charset="0"/>
              </a:rPr>
              <a:t>View</a:t>
            </a:r>
            <a:r>
              <a:rPr lang="en-US" b="0" i="0" dirty="0">
                <a:effectLst/>
                <a:latin typeface="Segoe UI" panose="020B0502040204020203" pitchFamily="34" charset="0"/>
              </a:rPr>
              <a:t> tab displayed statistics on how many distinct and unique items were in each column in the data.</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1" i="0" dirty="0">
                <a:effectLst/>
                <a:latin typeface="Segoe UI" panose="020B0502040204020203" pitchFamily="34" charset="0"/>
              </a:rPr>
              <a:t>Distinct values count</a:t>
            </a:r>
            <a:r>
              <a:rPr lang="en-US" b="0" i="0" dirty="0">
                <a:effectLst/>
                <a:latin typeface="Segoe UI" panose="020B0502040204020203" pitchFamily="34" charset="0"/>
              </a:rPr>
              <a:t> - The total number of different values found in a given column.</a:t>
            </a:r>
          </a:p>
          <a:p>
            <a:pPr marL="171450" indent="-171450" algn="l">
              <a:buFont typeface="Arial" panose="020B0604020202020204" pitchFamily="34" charset="0"/>
              <a:buChar char="•"/>
            </a:pPr>
            <a:r>
              <a:rPr lang="en-US" b="1" i="0" dirty="0">
                <a:effectLst/>
                <a:latin typeface="Segoe UI" panose="020B0502040204020203" pitchFamily="34" charset="0"/>
              </a:rPr>
              <a:t>Unique values count</a:t>
            </a:r>
            <a:r>
              <a:rPr lang="en-US" b="0" i="0" dirty="0">
                <a:effectLst/>
                <a:latin typeface="Segoe UI" panose="020B0502040204020203" pitchFamily="34" charset="0"/>
              </a:rPr>
              <a:t> - The total number of values that only appear once in a given column.</a:t>
            </a:r>
          </a:p>
          <a:p>
            <a:endParaRPr lang="en-US" dirty="0"/>
          </a:p>
          <a:p>
            <a:pPr algn="l"/>
            <a:r>
              <a:rPr lang="en-US" b="0" i="0" dirty="0">
                <a:effectLst/>
                <a:latin typeface="Segoe UI" panose="020B0502040204020203" pitchFamily="34" charset="0"/>
              </a:rPr>
              <a:t>A column that has a lot of repeated values in its range (distinct count is high) will have a low level of cardinality. Conversely, a column that has a lot of unique values in its range (unique count is high) will have a high level of cardinality.</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Lower cardinality leads to more optimized performance, so you might need to reduce the number of high cardinally columns in your dataset.</a:t>
            </a:r>
          </a:p>
          <a:p>
            <a:endParaRPr lang="en-US" dirty="0"/>
          </a:p>
          <a:p>
            <a:pPr algn="l"/>
            <a:r>
              <a:rPr lang="en-US" b="1" i="0" dirty="0">
                <a:effectLst/>
                <a:latin typeface="Segoe UI" panose="020B0502040204020203" pitchFamily="34" charset="0"/>
              </a:rPr>
              <a:t>Reduce relationship cardinality</a:t>
            </a:r>
          </a:p>
          <a:p>
            <a:pPr algn="l"/>
            <a:r>
              <a:rPr lang="en-US" b="0" i="0" dirty="0">
                <a:effectLst/>
                <a:latin typeface="Segoe UI" panose="020B0502040204020203" pitchFamily="34" charset="0"/>
              </a:rPr>
              <a:t>When you import multiple tables, it is possible that you'll do some analysis by using data from all those tables. Relationships between those tables are necessary to accurately calculate results and display the correct information in your reports.</a:t>
            </a:r>
          </a:p>
          <a:p>
            <a:endParaRPr lang="en-US" dirty="0"/>
          </a:p>
          <a:p>
            <a:pPr algn="l"/>
            <a:r>
              <a:rPr lang="en-US" b="1" i="0" dirty="0">
                <a:effectLst/>
                <a:latin typeface="Segoe UI" panose="020B0502040204020203" pitchFamily="34" charset="0"/>
              </a:rPr>
              <a:t>Improve performance by reducing cardinality levels</a:t>
            </a:r>
          </a:p>
          <a:p>
            <a:pPr algn="l"/>
            <a:r>
              <a:rPr lang="en-US" b="0" i="0" dirty="0">
                <a:effectLst/>
                <a:latin typeface="Segoe UI" panose="020B0502040204020203" pitchFamily="34" charset="0"/>
              </a:rPr>
              <a:t>Power BI Desktop offers different techniques that you can use to help reduce the data that is loaded into data models, such as summarization. Reducing the data that is loaded into your model will improve the relationship cardinality of the report. For this reason, it is important that you strive to minimize the data that will be loaded into your models. This case is especially true for large models, or models that you anticipate will grow to become large over time.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Perhaps the most effective technique to reduce a model size is to use a summary table from the data source. Where a detail table might contain every transaction, a summary table would contain one record per day, per week, or per month. It might be an average of all of the transactions per day, for instance.</a:t>
            </a:r>
          </a:p>
          <a:p>
            <a:endParaRPr lang="en-US" dirty="0"/>
          </a:p>
          <a:p>
            <a:r>
              <a:rPr lang="en-US" b="0" i="0" dirty="0">
                <a:effectLst/>
                <a:latin typeface="Segoe UI" panose="020B0502040204020203" pitchFamily="34" charset="0"/>
              </a:rPr>
              <a:t>An effective technique to reduce the model size is to set the </a:t>
            </a:r>
            <a:r>
              <a:rPr lang="en-US" b="1" i="0" dirty="0">
                <a:effectLst/>
                <a:latin typeface="Segoe UI" panose="020B0502040204020203" pitchFamily="34" charset="0"/>
              </a:rPr>
              <a:t>Storage Mode</a:t>
            </a:r>
            <a:r>
              <a:rPr lang="en-US" b="0" i="0" dirty="0">
                <a:effectLst/>
                <a:latin typeface="Segoe UI" panose="020B0502040204020203" pitchFamily="34" charset="0"/>
              </a:rPr>
              <a:t> property for larger fact-type tables to </a:t>
            </a:r>
            <a:r>
              <a:rPr lang="en-US" b="1" i="0" dirty="0">
                <a:effectLst/>
                <a:latin typeface="Segoe UI" panose="020B0502040204020203" pitchFamily="34" charset="0"/>
              </a:rPr>
              <a:t>DirectQuery</a:t>
            </a:r>
            <a:r>
              <a:rPr lang="en-US" b="0" i="0" dirty="0">
                <a:effectLst/>
                <a:latin typeface="Segoe UI" panose="020B0502040204020203" pitchFamily="34" charset="0"/>
              </a:rPr>
              <a: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3.xml"/><Relationship Id="rId4" Type="http://schemas.openxmlformats.org/officeDocument/2006/relationships/image" Target="../media/image33.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3.xml"/><Relationship Id="rId4" Type="http://schemas.openxmlformats.org/officeDocument/2006/relationships/image" Target="../media/image38.jp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4.xml"/><Relationship Id="rId5" Type="http://schemas.openxmlformats.org/officeDocument/2006/relationships/image" Target="../media/image49.jpg"/><Relationship Id="rId4" Type="http://schemas.openxmlformats.org/officeDocument/2006/relationships/image" Target="../media/image48.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4.xml"/><Relationship Id="rId4" Type="http://schemas.openxmlformats.org/officeDocument/2006/relationships/image" Target="../media/image52.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79"/>
            <a:ext cx="10628960"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E1359183-7B70-4FD9-9064-C19F1F8E2C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8277" y="37578"/>
            <a:ext cx="1958197" cy="813573"/>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669218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439072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a:t> 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dirty="0"/>
              <a:t>Click icon to add chart</a:t>
            </a:r>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25.png"/><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image" Target="../media/image39.emf"/><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dirty="0"/>
              <a:t>Module 6: Optimize Model Performance</a:t>
            </a:r>
          </a:p>
        </p:txBody>
      </p:sp>
      <p:sp>
        <p:nvSpPr>
          <p:cNvPr id="3" name="Text Placeholder 2">
            <a:extLst>
              <a:ext uri="{FF2B5EF4-FFF2-40B4-BE49-F238E27FC236}">
                <a16:creationId xmlns:a16="http://schemas.microsoft.com/office/drawing/2014/main" id="{17949296-FE0C-40E2-AC71-EA79A2B197BE}"/>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6100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Implement Table Granularity</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10996177" cy="430887"/>
          </a:xfrm>
        </p:spPr>
        <p:txBody>
          <a:bodyPr/>
          <a:lstStyle/>
          <a:p>
            <a:pPr lvl="1"/>
            <a:r>
              <a:rPr lang="en-US" sz="2800" dirty="0">
                <a:latin typeface="Segoe UI Light" panose="020B0502040204020203" pitchFamily="34" charset="0"/>
                <a:cs typeface="Segoe UI Light" panose="020B0502040204020203" pitchFamily="34" charset="0"/>
              </a:rPr>
              <a:t>Granularity: The lowest level that data can be in a set of data.</a:t>
            </a:r>
          </a:p>
        </p:txBody>
      </p:sp>
      <p:pic>
        <p:nvPicPr>
          <p:cNvPr id="3" name="Picture 2" descr="An image showing a data model with three tables; Budget, Sales, and Calendar, with a relationship between the Sales and Calendar tables.">
            <a:extLst>
              <a:ext uri="{FF2B5EF4-FFF2-40B4-BE49-F238E27FC236}">
                <a16:creationId xmlns:a16="http://schemas.microsoft.com/office/drawing/2014/main" id="{4C6D4526-3D26-4C9E-9C54-29ABE60D8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455" y="2475388"/>
            <a:ext cx="7753885" cy="2644797"/>
          </a:xfrm>
          <a:prstGeom prst="rect">
            <a:avLst/>
          </a:prstGeom>
        </p:spPr>
      </p:pic>
      <p:pic>
        <p:nvPicPr>
          <p:cNvPr id="5" name="Picture 4" descr="An image showing a data model with three tables; Budge, Sales, and Dates table, with a relationship between the Sales and Dates tables as well as the Sales and Budget tables, illustrating the importance of data granularity.">
            <a:extLst>
              <a:ext uri="{FF2B5EF4-FFF2-40B4-BE49-F238E27FC236}">
                <a16:creationId xmlns:a16="http://schemas.microsoft.com/office/drawing/2014/main" id="{E6801153-B113-46A2-A469-5975D8C80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1658" y="4484318"/>
            <a:ext cx="8731872" cy="2280938"/>
          </a:xfrm>
          <a:prstGeom prst="rect">
            <a:avLst/>
          </a:prstGeom>
        </p:spPr>
      </p:pic>
    </p:spTree>
    <p:extLst>
      <p:ext uri="{BB962C8B-B14F-4D97-AF65-F5344CB8AC3E}">
        <p14:creationId xmlns:p14="http://schemas.microsoft.com/office/powerpoint/2010/main" val="1210656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p:txBody>
          <a:bodyPr/>
          <a:lstStyle/>
          <a:p>
            <a:r>
              <a:rPr lang="en-US" dirty="0"/>
              <a:t>Lesson 2:</a:t>
            </a:r>
            <a:br>
              <a:rPr lang="en-US" dirty="0"/>
            </a:br>
            <a:r>
              <a:rPr lang="en-US" dirty="0"/>
              <a:t>Optimize DirectQuery Models</a:t>
            </a:r>
          </a:p>
        </p:txBody>
      </p:sp>
    </p:spTree>
    <p:extLst>
      <p:ext uri="{BB962C8B-B14F-4D97-AF65-F5344CB8AC3E}">
        <p14:creationId xmlns:p14="http://schemas.microsoft.com/office/powerpoint/2010/main" val="17278039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DirectQuery </a:t>
            </a:r>
          </a:p>
        </p:txBody>
      </p:sp>
      <p:pic>
        <p:nvPicPr>
          <p:cNvPr id="3" name="Picture 2" descr="An image showing the SQL Server database connection dialog, with the DirectQuery connectivity mode highlighted.">
            <a:extLst>
              <a:ext uri="{FF2B5EF4-FFF2-40B4-BE49-F238E27FC236}">
                <a16:creationId xmlns:a16="http://schemas.microsoft.com/office/drawing/2014/main" id="{6686277F-7F1C-45C4-9757-AD222644D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746" y="1507957"/>
            <a:ext cx="8173591" cy="4477375"/>
          </a:xfrm>
          <a:prstGeom prst="rect">
            <a:avLst/>
          </a:prstGeom>
        </p:spPr>
      </p:pic>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34510" y="2884869"/>
            <a:ext cx="4106861" cy="861774"/>
          </a:xfrm>
        </p:spPr>
        <p:txBody>
          <a:bodyPr/>
          <a:lstStyle/>
          <a:p>
            <a:pPr marL="0" indent="0">
              <a:lnSpc>
                <a:spcPct val="100000"/>
              </a:lnSpc>
              <a:buNone/>
            </a:pPr>
            <a:r>
              <a:rPr lang="en-US" sz="2800" dirty="0">
                <a:latin typeface="Segoe UI Light" panose="020B0502040204020203" pitchFamily="34" charset="0"/>
                <a:cs typeface="Segoe UI Light" panose="020B0502040204020203" pitchFamily="34" charset="0"/>
              </a:rPr>
              <a:t>Connect directly to your data source repository.</a:t>
            </a:r>
          </a:p>
        </p:txBody>
      </p:sp>
    </p:spTree>
    <p:extLst>
      <p:ext uri="{BB962C8B-B14F-4D97-AF65-F5344CB8AC3E}">
        <p14:creationId xmlns:p14="http://schemas.microsoft.com/office/powerpoint/2010/main" val="23900536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Implications of using DirectQuery</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11058807" cy="4062651"/>
          </a:xfrm>
        </p:spPr>
        <p:txBody>
          <a:bodyPr/>
          <a:lstStyle/>
          <a:p>
            <a:pPr>
              <a:lnSpc>
                <a:spcPct val="100000"/>
              </a:lnSpc>
            </a:pPr>
            <a:r>
              <a:rPr lang="en-US" sz="2800" dirty="0">
                <a:latin typeface="Segoe UI Light" panose="020B0502040204020203" pitchFamily="34" charset="0"/>
                <a:cs typeface="Segoe UI Light" panose="020B0502040204020203" pitchFamily="34" charset="0"/>
              </a:rPr>
              <a:t>Benefits:</a:t>
            </a:r>
          </a:p>
          <a:p>
            <a:pPr marL="685800" lvl="1" indent="-45720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Where data changes frequently.</a:t>
            </a:r>
          </a:p>
          <a:p>
            <a:pPr marL="685800" lvl="1" indent="-45720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Near-real time reporting is needed.</a:t>
            </a:r>
          </a:p>
          <a:p>
            <a:pPr marL="685800" lvl="1" indent="-45720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Supports large data volumes.</a:t>
            </a:r>
          </a:p>
          <a:p>
            <a:pPr marL="685800" lvl="1" indent="-45720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Supports multi-dimensional data.</a:t>
            </a:r>
          </a:p>
          <a:p>
            <a:pPr>
              <a:lnSpc>
                <a:spcPct val="100000"/>
              </a:lnSpc>
            </a:pPr>
            <a:r>
              <a:rPr lang="en-US" sz="2800" dirty="0">
                <a:latin typeface="Segoe UI Light" panose="020B0502040204020203" pitchFamily="34" charset="0"/>
                <a:cs typeface="Segoe UI Light" panose="020B0502040204020203" pitchFamily="34" charset="0"/>
              </a:rPr>
              <a:t>Limitations:</a:t>
            </a:r>
          </a:p>
          <a:p>
            <a:pPr marL="685800" lvl="1" indent="-45720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Performance: Depends on the underlying data source.</a:t>
            </a:r>
          </a:p>
          <a:p>
            <a:pPr marL="685800" lvl="1" indent="-45720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Security: Understand how data moves between source and destination.</a:t>
            </a:r>
          </a:p>
          <a:p>
            <a:pPr marL="685800" lvl="1" indent="-45720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Modeling: Some modeling capabilities are limited or aren’t supported.</a:t>
            </a:r>
          </a:p>
          <a:p>
            <a:pPr marL="685800" lvl="1" indent="-45720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Transformation: Some data transformation techniques are limited.</a:t>
            </a:r>
          </a:p>
        </p:txBody>
      </p:sp>
    </p:spTree>
    <p:extLst>
      <p:ext uri="{BB962C8B-B14F-4D97-AF65-F5344CB8AC3E}">
        <p14:creationId xmlns:p14="http://schemas.microsoft.com/office/powerpoint/2010/main" val="32537435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Optimize Performance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9" y="1960859"/>
            <a:ext cx="4958632" cy="1631216"/>
          </a:xfrm>
        </p:spPr>
        <p:txBody>
          <a:bodyPr/>
          <a:lstStyle/>
          <a:p>
            <a:pPr>
              <a:lnSpc>
                <a:spcPct val="100000"/>
              </a:lnSpc>
            </a:pPr>
            <a:r>
              <a:rPr lang="en-US" sz="2800" dirty="0">
                <a:latin typeface="Segoe UI Light" panose="020B0502040204020203" pitchFamily="34" charset="0"/>
                <a:cs typeface="Segoe UI Light" panose="020B0502040204020203" pitchFamily="34" charset="0"/>
              </a:rPr>
              <a:t>Steps to optimize:</a:t>
            </a:r>
          </a:p>
          <a:p>
            <a:pPr marL="685800" lvl="1" indent="-45720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Performance Analyzer</a:t>
            </a:r>
          </a:p>
          <a:p>
            <a:pPr marL="685800" lvl="1" indent="-45720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Data Source</a:t>
            </a:r>
          </a:p>
          <a:p>
            <a:pPr marL="685800" lvl="1" indent="-45720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Query Reduction</a:t>
            </a:r>
          </a:p>
        </p:txBody>
      </p:sp>
      <p:pic>
        <p:nvPicPr>
          <p:cNvPr id="3" name="Picture 2" descr="An image showing the Options dialog box in Power BI with the Query reduction option selected, and an arrow pointing to the Filters configuration options.">
            <a:extLst>
              <a:ext uri="{FF2B5EF4-FFF2-40B4-BE49-F238E27FC236}">
                <a16:creationId xmlns:a16="http://schemas.microsoft.com/office/drawing/2014/main" id="{0ADCEA12-A7AF-4909-B01D-1220CF0C2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8176" y="1043941"/>
            <a:ext cx="5725590" cy="5523386"/>
          </a:xfrm>
          <a:prstGeom prst="rect">
            <a:avLst/>
          </a:prstGeom>
        </p:spPr>
      </p:pic>
    </p:spTree>
    <p:extLst>
      <p:ext uri="{BB962C8B-B14F-4D97-AF65-F5344CB8AC3E}">
        <p14:creationId xmlns:p14="http://schemas.microsoft.com/office/powerpoint/2010/main" val="748546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129881"/>
            <a:ext cx="9572625" cy="1538883"/>
          </a:xfrm>
        </p:spPr>
        <p:txBody>
          <a:bodyPr/>
          <a:lstStyle/>
          <a:p>
            <a:pPr marL="0" indent="0">
              <a:lnSpc>
                <a:spcPct val="100000"/>
              </a:lnSpc>
              <a:buNone/>
            </a:pPr>
            <a:r>
              <a:rPr lang="en-US" dirty="0"/>
              <a:t>We covered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model performance optimization</a:t>
            </a:r>
          </a:p>
          <a:p>
            <a:pPr>
              <a:lnSpc>
                <a:spcPct val="100000"/>
              </a:lnSpc>
              <a:buFont typeface="Wingdings" panose="05000000000000000000" pitchFamily="2" charset="2"/>
              <a:buChar char="§"/>
            </a:pPr>
            <a:r>
              <a:rPr lang="en-US" dirty="0"/>
              <a:t>DirectQuery model optimization</a:t>
            </a:r>
          </a:p>
          <a:p>
            <a:pPr marL="0" indent="0">
              <a:lnSpc>
                <a:spcPct val="100000"/>
              </a:lnSpc>
              <a:buNone/>
            </a:pPr>
            <a:endParaRPr lang="en-US" dirty="0"/>
          </a:p>
        </p:txBody>
      </p:sp>
    </p:spTree>
    <p:extLst>
      <p:ext uri="{BB962C8B-B14F-4D97-AF65-F5344CB8AC3E}">
        <p14:creationId xmlns:p14="http://schemas.microsoft.com/office/powerpoint/2010/main" val="10297678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129881"/>
            <a:ext cx="9572625" cy="1538883"/>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model performance optimization</a:t>
            </a:r>
          </a:p>
          <a:p>
            <a:pPr>
              <a:lnSpc>
                <a:spcPct val="100000"/>
              </a:lnSpc>
              <a:buFont typeface="Wingdings" panose="05000000000000000000" pitchFamily="2" charset="2"/>
              <a:buChar char="§"/>
            </a:pPr>
            <a:r>
              <a:rPr lang="en-US" dirty="0"/>
              <a:t>DirectQuery model optimization</a:t>
            </a:r>
          </a:p>
          <a:p>
            <a:pPr>
              <a:lnSpc>
                <a:spcPct val="100000"/>
              </a:lnSpc>
              <a:buFont typeface="Wingdings" panose="05000000000000000000" pitchFamily="2" charset="2"/>
              <a:buChar char="§"/>
            </a:pPr>
            <a:endParaRPr lang="en-US" dirty="0"/>
          </a:p>
        </p:txBody>
      </p:sp>
    </p:spTree>
    <p:extLst>
      <p:ext uri="{BB962C8B-B14F-4D97-AF65-F5344CB8AC3E}">
        <p14:creationId xmlns:p14="http://schemas.microsoft.com/office/powerpoint/2010/main" val="1885467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5137" y="960438"/>
            <a:ext cx="9436852" cy="3629025"/>
          </a:xfrm>
        </p:spPr>
        <p:txBody>
          <a:bodyPr/>
          <a:lstStyle/>
          <a:p>
            <a:r>
              <a:rPr lang="en-US" dirty="0"/>
              <a:t>Lesson 1: </a:t>
            </a:r>
            <a:br>
              <a:rPr lang="en-US" dirty="0"/>
            </a:br>
            <a:r>
              <a:rPr lang="en-US" dirty="0"/>
              <a:t>Optimize the Data Model for Performance</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Performance Optimization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806923" y="5783283"/>
            <a:ext cx="10849613" cy="430887"/>
          </a:xfrm>
        </p:spPr>
        <p:txBody>
          <a:bodyPr/>
          <a:lstStyle/>
          <a:p>
            <a:pPr marL="0" indent="0">
              <a:lnSpc>
                <a:spcPct val="100000"/>
              </a:lnSpc>
              <a:buNone/>
            </a:pPr>
            <a:r>
              <a:rPr lang="en-US" sz="2800" dirty="0">
                <a:latin typeface="Segoe UI Light" panose="020B0502040204020203" pitchFamily="34" charset="0"/>
                <a:cs typeface="Segoe UI Light" panose="020B0502040204020203" pitchFamily="34" charset="0"/>
              </a:rPr>
              <a:t>When your data model is optimized, it performs better.</a:t>
            </a:r>
          </a:p>
        </p:txBody>
      </p:sp>
      <p:pic>
        <p:nvPicPr>
          <p:cNvPr id="3" name="Picture 2" descr="An graphic showing how an optimized data model improves report performance.">
            <a:extLst>
              <a:ext uri="{FF2B5EF4-FFF2-40B4-BE49-F238E27FC236}">
                <a16:creationId xmlns:a16="http://schemas.microsoft.com/office/drawing/2014/main" id="{398A9AC3-222A-488E-B8B5-0A03631AD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381" y="1810155"/>
            <a:ext cx="9478698" cy="3781953"/>
          </a:xfrm>
          <a:prstGeom prst="rect">
            <a:avLst/>
          </a:prstGeom>
        </p:spPr>
      </p:pic>
    </p:spTree>
    <p:extLst>
      <p:ext uri="{BB962C8B-B14F-4D97-AF65-F5344CB8AC3E}">
        <p14:creationId xmlns:p14="http://schemas.microsoft.com/office/powerpoint/2010/main" val="22599912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Use Variables to Improve Performance and Troubleshooting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9" y="1960860"/>
            <a:ext cx="2165327" cy="338554"/>
          </a:xfrm>
        </p:spPr>
        <p:txBody>
          <a:bodyPr/>
          <a:lstStyle/>
          <a:p>
            <a:pPr marL="0" indent="0">
              <a:lnSpc>
                <a:spcPct val="100000"/>
              </a:lnSpc>
              <a:buNone/>
            </a:pPr>
            <a:r>
              <a:rPr lang="en-US" sz="2200" dirty="0">
                <a:latin typeface="Segoe UI Light" panose="020B0502040204020203" pitchFamily="34" charset="0"/>
                <a:cs typeface="Segoe UI Light" panose="020B0502040204020203" pitchFamily="34" charset="0"/>
              </a:rPr>
              <a:t>Without variable:</a:t>
            </a:r>
          </a:p>
        </p:txBody>
      </p:sp>
      <p:sp>
        <p:nvSpPr>
          <p:cNvPr id="2" name="Rectangle 1">
            <a:extLst>
              <a:ext uri="{FF2B5EF4-FFF2-40B4-BE49-F238E27FC236}">
                <a16:creationId xmlns:a16="http://schemas.microsoft.com/office/drawing/2014/main" id="{A968241C-8465-41E9-BBF4-FA914473CED8}"/>
              </a:ext>
            </a:extLst>
          </p:cNvPr>
          <p:cNvSpPr>
            <a:spLocks noChangeArrowheads="1"/>
          </p:cNvSpPr>
          <p:nvPr/>
        </p:nvSpPr>
        <p:spPr bwMode="auto">
          <a:xfrm>
            <a:off x="465139" y="2347112"/>
            <a:ext cx="8954435" cy="1643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315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Sales YoY Growth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DIVIDE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        ( [Sales] - CALCULATE ( [Sales], PARALLELPERIOD ( 'Date'[Date], -12, MONTH ) )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Menlo"/>
              </a:rPr>
              <a:t>        </a:t>
            </a:r>
            <a:r>
              <a:rPr kumimoji="0" lang="en-US" altLang="en-US" sz="2000" b="0" i="0" u="none" strike="noStrike" cap="none" normalizeH="0" baseline="0" dirty="0">
                <a:ln>
                  <a:noFill/>
                </a:ln>
                <a:solidFill>
                  <a:schemeClr val="tx1"/>
                </a:solidFill>
                <a:effectLst/>
                <a:latin typeface="Menlo"/>
              </a:rPr>
              <a:t>CALCULATE ( [Sales], PARALLELPERIOD ( 'Date'[Date], -12, MONTH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 )</a:t>
            </a:r>
            <a:r>
              <a:rPr kumimoji="0" lang="en-US" altLang="en-US" sz="16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5" name="Text Placeholder 14">
            <a:extLst>
              <a:ext uri="{FF2B5EF4-FFF2-40B4-BE49-F238E27FC236}">
                <a16:creationId xmlns:a16="http://schemas.microsoft.com/office/drawing/2014/main" id="{68567A56-70BF-49C1-9625-063000C61A85}"/>
              </a:ext>
            </a:extLst>
          </p:cNvPr>
          <p:cNvSpPr txBox="1">
            <a:spLocks/>
          </p:cNvSpPr>
          <p:nvPr/>
        </p:nvSpPr>
        <p:spPr>
          <a:xfrm>
            <a:off x="465139" y="4037855"/>
            <a:ext cx="2165327" cy="338554"/>
          </a:xfrm>
          <a:prstGeom prst="rect">
            <a:avLst/>
          </a:prstGeom>
        </p:spPr>
        <p:txBody>
          <a:bodyPr vert="horz" wrap="square" lIns="0" tIns="0" rIns="0" bIns="0" rtlCol="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200" dirty="0">
                <a:latin typeface="Segoe UI Light" panose="020B0502040204020203" pitchFamily="34" charset="0"/>
                <a:cs typeface="Segoe UI Light" panose="020B0502040204020203" pitchFamily="34" charset="0"/>
              </a:rPr>
              <a:t>With variable:</a:t>
            </a:r>
          </a:p>
        </p:txBody>
      </p:sp>
      <p:sp>
        <p:nvSpPr>
          <p:cNvPr id="3" name="Rectangle 2">
            <a:extLst>
              <a:ext uri="{FF2B5EF4-FFF2-40B4-BE49-F238E27FC236}">
                <a16:creationId xmlns:a16="http://schemas.microsoft.com/office/drawing/2014/main" id="{DFD02848-84E1-4900-9BE8-6DA8C523B75B}"/>
              </a:ext>
            </a:extLst>
          </p:cNvPr>
          <p:cNvSpPr>
            <a:spLocks noChangeArrowheads="1"/>
          </p:cNvSpPr>
          <p:nvPr/>
        </p:nvSpPr>
        <p:spPr bwMode="auto">
          <a:xfrm>
            <a:off x="465139" y="4376409"/>
            <a:ext cx="8854225" cy="225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315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Sales YoY Growth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VAR SalesPriorYear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Menlo"/>
              </a:rPr>
              <a:t>        </a:t>
            </a:r>
            <a:r>
              <a:rPr kumimoji="0" lang="en-US" altLang="en-US" sz="2000" b="0" i="0" u="none" strike="noStrike" cap="none" normalizeH="0" baseline="0" dirty="0">
                <a:ln>
                  <a:noFill/>
                </a:ln>
                <a:solidFill>
                  <a:schemeClr val="tx1"/>
                </a:solidFill>
                <a:effectLst/>
                <a:latin typeface="Menlo"/>
              </a:rPr>
              <a:t>CALCULATE ( [Sales], PARALLELPERIOD ( 'Date'[Date], -12, MONTH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VAR SalesVariance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Menlo"/>
              </a:rPr>
              <a:t>        </a:t>
            </a:r>
            <a:r>
              <a:rPr kumimoji="0" lang="en-US" altLang="en-US" sz="2000" b="0" i="0" u="none" strike="noStrike" cap="none" normalizeH="0" baseline="0" dirty="0">
                <a:ln>
                  <a:noFill/>
                </a:ln>
                <a:solidFill>
                  <a:schemeClr val="tx1"/>
                </a:solidFill>
                <a:effectLst/>
                <a:latin typeface="Menlo"/>
              </a:rPr>
              <a:t>DIVIDE ( ( [Sales] - SalesPriorYear ), SalesPriorYear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RETURN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latin typeface="Menlo"/>
              </a:rPr>
              <a:t>        </a:t>
            </a:r>
            <a:r>
              <a:rPr kumimoji="0" lang="en-US" altLang="en-US" sz="2000" b="0" i="0" u="none" strike="noStrike" cap="none" normalizeH="0" baseline="0" dirty="0">
                <a:ln>
                  <a:noFill/>
                </a:ln>
                <a:solidFill>
                  <a:schemeClr val="tx1"/>
                </a:solidFill>
                <a:effectLst/>
                <a:latin typeface="Menlo"/>
              </a:rPr>
              <a:t>SalesVariance</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92870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Performance Analyzer</a:t>
            </a:r>
          </a:p>
        </p:txBody>
      </p:sp>
      <p:pic>
        <p:nvPicPr>
          <p:cNvPr id="3" name="Picture 2" descr="An image showing the menu bar in Power Query, with the View menu option selected, and the Performance Analyzer button highlighted. The Start Recording button is also highlighted.">
            <a:extLst>
              <a:ext uri="{FF2B5EF4-FFF2-40B4-BE49-F238E27FC236}">
                <a16:creationId xmlns:a16="http://schemas.microsoft.com/office/drawing/2014/main" id="{52560DD5-D6AD-41AB-BBFB-58CBFD247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363" y="1432970"/>
            <a:ext cx="10530600" cy="3815435"/>
          </a:xfrm>
          <a:prstGeom prst="rect">
            <a:avLst/>
          </a:prstGeom>
        </p:spPr>
      </p:pic>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3142253"/>
            <a:ext cx="5509777" cy="2585323"/>
          </a:xfrm>
        </p:spPr>
        <p:txBody>
          <a:bodyPr/>
          <a:lstStyle/>
          <a:p>
            <a:pPr>
              <a:lnSpc>
                <a:spcPct val="100000"/>
              </a:lnSpc>
            </a:pPr>
            <a:r>
              <a:rPr lang="en-US" sz="2800" dirty="0">
                <a:latin typeface="Segoe UI Light" panose="020B0502040204020203" pitchFamily="34" charset="0"/>
                <a:cs typeface="Segoe UI Light" panose="020B0502040204020203" pitchFamily="34" charset="0"/>
              </a:rPr>
              <a:t>Find out how each report element is performing.</a:t>
            </a:r>
          </a:p>
          <a:p>
            <a:pPr>
              <a:lnSpc>
                <a:spcPct val="100000"/>
              </a:lnSpc>
            </a:pPr>
            <a:r>
              <a:rPr lang="en-US" sz="2800" dirty="0">
                <a:latin typeface="Segoe UI Light" panose="020B0502040204020203" pitchFamily="34" charset="0"/>
                <a:cs typeface="Segoe UI Light" panose="020B0502040204020203" pitchFamily="34" charset="0"/>
              </a:rPr>
              <a:t>Measure report elements during user interaction.</a:t>
            </a:r>
          </a:p>
          <a:p>
            <a:pPr>
              <a:lnSpc>
                <a:spcPct val="100000"/>
              </a:lnSpc>
            </a:pPr>
            <a:r>
              <a:rPr lang="en-US" sz="2800" dirty="0">
                <a:latin typeface="Segoe UI Light" panose="020B0502040204020203" pitchFamily="34" charset="0"/>
                <a:cs typeface="Segoe UI Light" panose="020B0502040204020203" pitchFamily="34" charset="0"/>
              </a:rPr>
              <a:t>Detect which aspects are least or most resource intensive.</a:t>
            </a:r>
            <a:endParaRPr lang="en-US" sz="2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920286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Review Performance Results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9" y="1960859"/>
            <a:ext cx="6136077" cy="2154436"/>
          </a:xfrm>
        </p:spPr>
        <p:txBody>
          <a:bodyPr/>
          <a:lstStyle/>
          <a:p>
            <a:pPr>
              <a:lnSpc>
                <a:spcPct val="100000"/>
              </a:lnSpc>
            </a:pPr>
            <a:r>
              <a:rPr lang="en-US" sz="2800" dirty="0">
                <a:latin typeface="Segoe UI Light" panose="020B0502040204020203" pitchFamily="34" charset="0"/>
                <a:cs typeface="Segoe UI Light" panose="020B0502040204020203" pitchFamily="34" charset="0"/>
              </a:rPr>
              <a:t>Log information shows duration to complete each task.</a:t>
            </a:r>
          </a:p>
          <a:p>
            <a:pPr>
              <a:lnSpc>
                <a:spcPct val="100000"/>
              </a:lnSpc>
            </a:pPr>
            <a:r>
              <a:rPr lang="en-US" sz="2800" dirty="0">
                <a:latin typeface="Segoe UI Light" panose="020B0502040204020203" pitchFamily="34" charset="0"/>
                <a:cs typeface="Segoe UI Light" panose="020B0502040204020203" pitchFamily="34" charset="0"/>
              </a:rPr>
              <a:t>Duration value indicates the difference between the start and end timestamp for each operation.</a:t>
            </a:r>
          </a:p>
        </p:txBody>
      </p:sp>
      <p:pic>
        <p:nvPicPr>
          <p:cNvPr id="3" name="Picture 2" descr="An image showing the results of the performance analyzer, including DAX queries and visual displays.">
            <a:extLst>
              <a:ext uri="{FF2B5EF4-FFF2-40B4-BE49-F238E27FC236}">
                <a16:creationId xmlns:a16="http://schemas.microsoft.com/office/drawing/2014/main" id="{C77F91F4-936F-4541-906A-5F1F4DA77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439" y="1277972"/>
            <a:ext cx="5048552" cy="5228003"/>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Analyze Query Plans</a:t>
            </a:r>
          </a:p>
        </p:txBody>
      </p:sp>
      <p:sp>
        <p:nvSpPr>
          <p:cNvPr id="15" name="Text Placeholder 14">
            <a:extLst>
              <a:ext uri="{FF2B5EF4-FFF2-40B4-BE49-F238E27FC236}">
                <a16:creationId xmlns:a16="http://schemas.microsoft.com/office/drawing/2014/main" id="{7AFD9358-0F0F-DD41-8430-DD40142A3348}"/>
              </a:ext>
              <a:ext uri="{C183D7F6-B498-43B3-948B-1728B52AA6E4}">
                <adec:decorative xmlns:adec="http://schemas.microsoft.com/office/drawing/2017/decorative" val="1"/>
              </a:ext>
            </a:extLst>
          </p:cNvPr>
          <p:cNvSpPr>
            <a:spLocks noGrp="1"/>
          </p:cNvSpPr>
          <p:nvPr>
            <p:ph type="body" sz="quarter" idx="10"/>
          </p:nvPr>
        </p:nvSpPr>
        <p:spPr>
          <a:xfrm>
            <a:off x="665555" y="1973386"/>
            <a:ext cx="6724802" cy="430887"/>
          </a:xfrm>
        </p:spPr>
        <p:txBody>
          <a:bodyPr/>
          <a:lstStyle/>
          <a:p>
            <a:pPr>
              <a:lnSpc>
                <a:spcPct val="100000"/>
              </a:lnSpc>
            </a:pPr>
            <a:r>
              <a:rPr lang="en-US" sz="2800" dirty="0">
                <a:latin typeface="Segoe UI Light" panose="020B0502040204020203" pitchFamily="34" charset="0"/>
                <a:cs typeface="Segoe UI Light" panose="020B0502040204020203" pitchFamily="34" charset="0"/>
              </a:rPr>
              <a:t>Performance</a:t>
            </a:r>
          </a:p>
        </p:txBody>
      </p:sp>
      <p:pic>
        <p:nvPicPr>
          <p:cNvPr id="3" name="Picture 2" descr="An image showing the Performance Analyzer results with the DAX query option highlighted and the duration of the query showing very high.">
            <a:extLst>
              <a:ext uri="{FF2B5EF4-FFF2-40B4-BE49-F238E27FC236}">
                <a16:creationId xmlns:a16="http://schemas.microsoft.com/office/drawing/2014/main" id="{A8D6D43A-97B9-4C6C-B31D-060A89E61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9" y="1629146"/>
            <a:ext cx="6475537" cy="1550254"/>
          </a:xfrm>
          <a:prstGeom prst="rect">
            <a:avLst/>
          </a:prstGeom>
        </p:spPr>
      </p:pic>
      <p:sp>
        <p:nvSpPr>
          <p:cNvPr id="6" name="Rectangle 1">
            <a:extLst>
              <a:ext uri="{FF2B5EF4-FFF2-40B4-BE49-F238E27FC236}">
                <a16:creationId xmlns:a16="http://schemas.microsoft.com/office/drawing/2014/main" id="{A8EA4402-4788-42AD-B7D6-6BE2C4230B72}"/>
              </a:ext>
            </a:extLst>
          </p:cNvPr>
          <p:cNvSpPr>
            <a:spLocks noChangeArrowheads="1"/>
          </p:cNvSpPr>
          <p:nvPr/>
        </p:nvSpPr>
        <p:spPr bwMode="auto">
          <a:xfrm>
            <a:off x="7141092" y="1741135"/>
            <a:ext cx="5287868" cy="102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315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Count Customers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CALCULATE ( DISTINCTCOUNT ( Order[ProductID] ), FILTER ( Order, Order[OrderQty] &gt;= 5 ) )</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4927B248-0818-48F4-A20F-3711AAC4FAE6}"/>
              </a:ext>
            </a:extLst>
          </p:cNvPr>
          <p:cNvSpPr>
            <a:spLocks noChangeArrowheads="1"/>
          </p:cNvSpPr>
          <p:nvPr/>
        </p:nvSpPr>
        <p:spPr bwMode="auto">
          <a:xfrm>
            <a:off x="465139" y="4290892"/>
            <a:ext cx="5314480" cy="102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315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Count Customers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enlo"/>
              </a:rPr>
              <a:t>CALCULATE ( DISTINCTCOUNT ( Order[ProductID] ), KEEPFILTERS (Order[OrderQty] &gt;= 5 ) )</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5" name="Picture 4" descr="An image showing the Performance Analyzer results with the DAX query option again highlighted and the duration of the query showing very low after a change to the query.">
            <a:extLst>
              <a:ext uri="{FF2B5EF4-FFF2-40B4-BE49-F238E27FC236}">
                <a16:creationId xmlns:a16="http://schemas.microsoft.com/office/drawing/2014/main" id="{A4393A99-052F-4BEB-A34D-84199A31F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9619" y="4108845"/>
            <a:ext cx="6475536" cy="1570317"/>
          </a:xfrm>
          <a:prstGeom prst="rect">
            <a:avLst/>
          </a:prstGeom>
        </p:spPr>
      </p:pic>
    </p:spTree>
    <p:extLst>
      <p:ext uri="{BB962C8B-B14F-4D97-AF65-F5344CB8AC3E}">
        <p14:creationId xmlns:p14="http://schemas.microsoft.com/office/powerpoint/2010/main" val="2221555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Reduce Cardinality</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318990" y="1960859"/>
            <a:ext cx="6311443" cy="430887"/>
          </a:xfrm>
        </p:spPr>
        <p:txBody>
          <a:bodyPr/>
          <a:lstStyle/>
          <a:p>
            <a:pPr>
              <a:lnSpc>
                <a:spcPct val="100000"/>
              </a:lnSpc>
            </a:pPr>
            <a:r>
              <a:rPr lang="en-US" sz="2800" dirty="0">
                <a:latin typeface="Segoe UI Light" panose="020B0502040204020203" pitchFamily="34" charset="0"/>
                <a:cs typeface="Segoe UI Light" panose="020B0502040204020203" pitchFamily="34" charset="0"/>
              </a:rPr>
              <a:t>Helps you</a:t>
            </a:r>
          </a:p>
        </p:txBody>
      </p:sp>
      <p:pic>
        <p:nvPicPr>
          <p:cNvPr id="3" name="Picture 2" descr="An image showing Power Query Editor and the View menu option selected. On the menu, the Column Distribution option is selected (and highlighted). The image also shows the Column Distribution data with that section of each column also highlighted.">
            <a:extLst>
              <a:ext uri="{FF2B5EF4-FFF2-40B4-BE49-F238E27FC236}">
                <a16:creationId xmlns:a16="http://schemas.microsoft.com/office/drawing/2014/main" id="{FA68B231-1598-495E-AF95-09171C592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447" y="1700314"/>
            <a:ext cx="10628960" cy="4266467"/>
          </a:xfrm>
          <a:prstGeom prst="rect">
            <a:avLst/>
          </a:prstGeom>
        </p:spPr>
      </p:pic>
    </p:spTree>
    <p:extLst>
      <p:ext uri="{BB962C8B-B14F-4D97-AF65-F5344CB8AC3E}">
        <p14:creationId xmlns:p14="http://schemas.microsoft.com/office/powerpoint/2010/main" val="2132192945"/>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8932df54fdb7a1e80ed040225811a22d">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1bf7a708eab65c22f92b34c3c1b0ca0f"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E52C0D-09DD-40F8-AD11-7B8EF629117D}">
  <ds:schemaRefs>
    <ds:schemaRef ds:uri="http://schemas.microsoft.com/sharepoint/v3/contenttype/forms"/>
  </ds:schemaRefs>
</ds:datastoreItem>
</file>

<file path=customXml/itemProps2.xml><?xml version="1.0" encoding="utf-8"?>
<ds:datastoreItem xmlns:ds="http://schemas.openxmlformats.org/officeDocument/2006/customXml" ds:itemID="{32A5E84E-A433-4041-B88E-7EBAC2B2738F}">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customXml/itemProps3.xml><?xml version="1.0" encoding="utf-8"?>
<ds:datastoreItem xmlns:ds="http://schemas.openxmlformats.org/officeDocument/2006/customXml" ds:itemID="{9C91D27E-6E27-413A-BF3F-71B719E8A9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3724</Words>
  <Application>Microsoft Office PowerPoint</Application>
  <PresentationFormat>Custom</PresentationFormat>
  <Paragraphs>249</Paragraphs>
  <Slides>15</Slides>
  <Notes>15</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15</vt:i4>
      </vt:variant>
    </vt:vector>
  </HeadingPairs>
  <TitlesOfParts>
    <vt:vector size="27" baseType="lpstr">
      <vt:lpstr>-apple-system</vt:lpstr>
      <vt:lpstr>Arial</vt:lpstr>
      <vt:lpstr>Consolas</vt:lpstr>
      <vt:lpstr>Menlo</vt:lpstr>
      <vt:lpstr>Segoe UI</vt:lpstr>
      <vt:lpstr>Segoe UI Light</vt:lpstr>
      <vt:lpstr>Segoe UI Semibold</vt:lpstr>
      <vt:lpstr>Wingdings</vt:lpstr>
      <vt:lpstr>Azure 1</vt:lpstr>
      <vt:lpstr>Azure 2</vt:lpstr>
      <vt:lpstr>Dynamics 365</vt:lpstr>
      <vt:lpstr>Office 365 PPT Template - 2017</vt:lpstr>
      <vt:lpstr>Module 6: Optimize Model Performance</vt:lpstr>
      <vt:lpstr>Learning Objectives</vt:lpstr>
      <vt:lpstr>Lesson 1:  Optimize the Data Model for Performance</vt:lpstr>
      <vt:lpstr>Introduction to Performance Optimization</vt:lpstr>
      <vt:lpstr>Use Variables to Improve Performance and Troubleshooting</vt:lpstr>
      <vt:lpstr>Performance Analyzer</vt:lpstr>
      <vt:lpstr>Review Performance Results</vt:lpstr>
      <vt:lpstr>Analyze Query Plans</vt:lpstr>
      <vt:lpstr>Reduce Cardinality</vt:lpstr>
      <vt:lpstr>Implement Table Granularity</vt:lpstr>
      <vt:lpstr>Lesson 2: Optimize DirectQuery Models</vt:lpstr>
      <vt:lpstr>Introduction to DirectQuery </vt:lpstr>
      <vt:lpstr>Implications of using DirectQuery</vt:lpstr>
      <vt:lpstr>Optimize Performance</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2021-01-22T15:40:43Z</dcterms:created>
  <dcterms:modified xsi:type="dcterms:W3CDTF">2021-08-11T07:02:10Z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xd_Signature">
    <vt:bool>false</vt:bool>
  </property>
  <property fmtid="{D5CDD505-2E9C-101B-9397-08002B2CF9AE}" pid="4" name="MSIP_Label_f42aa342-8706-4288-bd11-ebb85995028c_Enabled">
    <vt:lpwstr>True</vt:lpwstr>
  </property>
  <property fmtid="{D5CDD505-2E9C-101B-9397-08002B2CF9AE}" pid="5" name="xd_ProgID">
    <vt:lpwstr/>
  </property>
  <property fmtid="{D5CDD505-2E9C-101B-9397-08002B2CF9AE}" pid="6" name="ContentTypeId">
    <vt:lpwstr>0x010100CCF6CFD0234D3B49A8BA0EAFF2A75B6F</vt:lpwstr>
  </property>
  <property fmtid="{D5CDD505-2E9C-101B-9397-08002B2CF9AE}" pid="7" name="ComplianceAssetId">
    <vt:lpwstr/>
  </property>
  <property fmtid="{D5CDD505-2E9C-101B-9397-08002B2CF9AE}" pid="8" name="TemplateUrl">
    <vt:lpwstr/>
  </property>
  <property fmtid="{D5CDD505-2E9C-101B-9397-08002B2CF9AE}" pid="9" name="MSIP_Label_f42aa342-8706-4288-bd11-ebb85995028c_SetDate">
    <vt:lpwstr>2020-04-30T16:58:44.8526099Z</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MSIP_Label_f42aa342-8706-4288-bd11-ebb85995028c_ActionId">
    <vt:lpwstr>a6dbb04b-5cb4-4cb5-bb6f-3d6af857b37d</vt:lpwstr>
  </property>
  <property fmtid="{D5CDD505-2E9C-101B-9397-08002B2CF9AE}" pid="14" name="Sensitivity">
    <vt:lpwstr>General</vt:lpwstr>
  </property>
</Properties>
</file>